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22"/>
  </p:notesMasterIdLst>
  <p:sldIdLst>
    <p:sldId id="288" r:id="rId5"/>
    <p:sldId id="479" r:id="rId6"/>
    <p:sldId id="485" r:id="rId7"/>
    <p:sldId id="480" r:id="rId8"/>
    <p:sldId id="481" r:id="rId9"/>
    <p:sldId id="486" r:id="rId10"/>
    <p:sldId id="482" r:id="rId11"/>
    <p:sldId id="489" r:id="rId12"/>
    <p:sldId id="483" r:id="rId13"/>
    <p:sldId id="490" r:id="rId14"/>
    <p:sldId id="491" r:id="rId15"/>
    <p:sldId id="487" r:id="rId16"/>
    <p:sldId id="484" r:id="rId17"/>
    <p:sldId id="492" r:id="rId18"/>
    <p:sldId id="493" r:id="rId19"/>
    <p:sldId id="488" r:id="rId20"/>
    <p:sldId id="2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ipe Guimarães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987"/>
    <a:srgbClr val="FA8000"/>
    <a:srgbClr val="8D2182"/>
    <a:srgbClr val="006600"/>
    <a:srgbClr val="00C7DF"/>
    <a:srgbClr val="00CCFF"/>
    <a:srgbClr val="1BB8E3"/>
    <a:srgbClr val="EE16A1"/>
    <a:srgbClr val="FF33CC"/>
    <a:srgbClr val="FDB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57" d="100"/>
          <a:sy n="5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643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2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872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010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179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854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144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6101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851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1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187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17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66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068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629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244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013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02" name="Google Shape;102;p17"/>
          <p:cNvCxnSpPr/>
          <p:nvPr/>
        </p:nvCxnSpPr>
        <p:spPr>
          <a:xfrm>
            <a:off x="783221" y="647849"/>
            <a:ext cx="10625700" cy="0"/>
          </a:xfrm>
          <a:prstGeom prst="straightConnector1">
            <a:avLst/>
          </a:prstGeom>
          <a:noFill/>
          <a:ln w="9525" cap="flat" cmpd="sng">
            <a:solidFill>
              <a:srgbClr val="8C21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703262" y="2092766"/>
            <a:ext cx="3411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298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D929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3"/>
          </p:nvPr>
        </p:nvSpPr>
        <p:spPr>
          <a:xfrm>
            <a:off x="4837113" y="2092766"/>
            <a:ext cx="30606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4"/>
          </p:nvPr>
        </p:nvSpPr>
        <p:spPr>
          <a:xfrm>
            <a:off x="8364071" y="2092766"/>
            <a:ext cx="30606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capa azul">
  <p:cSld name="subcapa azul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C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663525" y="856200"/>
            <a:ext cx="56877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663525" y="2252514"/>
            <a:ext cx="5687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8"/>
          <p:cNvSpPr txBox="1"/>
          <p:nvPr/>
        </p:nvSpPr>
        <p:spPr>
          <a:xfrm>
            <a:off x="713002" y="6565097"/>
            <a:ext cx="305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Título da apresentação   |   DD.MM.AAAA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>
            <a:spLocks noGrp="1"/>
          </p:cNvSpPr>
          <p:nvPr>
            <p:ph type="chart" idx="2"/>
          </p:nvPr>
        </p:nvSpPr>
        <p:spPr>
          <a:xfrm>
            <a:off x="6474941" y="2092325"/>
            <a:ext cx="50262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chart" idx="3"/>
          </p:nvPr>
        </p:nvSpPr>
        <p:spPr>
          <a:xfrm>
            <a:off x="703262" y="2092325"/>
            <a:ext cx="50262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4"/>
          </p:nvPr>
        </p:nvSpPr>
        <p:spPr>
          <a:xfrm>
            <a:off x="703262" y="1442349"/>
            <a:ext cx="50262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C3D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5C3D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capa amarela">
  <p:cSld name="subcapa amarel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3525" y="856200"/>
            <a:ext cx="56877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663525" y="2252514"/>
            <a:ext cx="5687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25" name="Google Shape;125;p20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20"/>
          <p:cNvSpPr txBox="1"/>
          <p:nvPr/>
        </p:nvSpPr>
        <p:spPr>
          <a:xfrm>
            <a:off x="713002" y="6565097"/>
            <a:ext cx="305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Título da apresentação   |   DD.MM.AAAA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0" name="Google Shape;130;p21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rgbClr val="8C21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703262" y="2092766"/>
            <a:ext cx="3411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51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DB51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3"/>
          </p:nvPr>
        </p:nvSpPr>
        <p:spPr>
          <a:xfrm>
            <a:off x="713002" y="3330439"/>
            <a:ext cx="34116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>
            <a:spLocks noGrp="1"/>
          </p:cNvSpPr>
          <p:nvPr>
            <p:ph type="pic" idx="4"/>
          </p:nvPr>
        </p:nvSpPr>
        <p:spPr>
          <a:xfrm>
            <a:off x="4521200" y="2092766"/>
            <a:ext cx="6888300" cy="3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5"/>
          </p:nvPr>
        </p:nvSpPr>
        <p:spPr>
          <a:xfrm>
            <a:off x="7997826" y="5996105"/>
            <a:ext cx="34116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>
            <a:spLocks noGrp="1"/>
          </p:cNvSpPr>
          <p:nvPr>
            <p:ph type="pic" idx="2"/>
          </p:nvPr>
        </p:nvSpPr>
        <p:spPr>
          <a:xfrm>
            <a:off x="8107821" y="2092766"/>
            <a:ext cx="33015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>
            <a:spLocks noGrp="1"/>
          </p:cNvSpPr>
          <p:nvPr>
            <p:ph type="pic" idx="3"/>
          </p:nvPr>
        </p:nvSpPr>
        <p:spPr>
          <a:xfrm>
            <a:off x="4602663" y="2088816"/>
            <a:ext cx="33015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0" name="Google Shape;140;p22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rgbClr val="8C21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2"/>
          <p:cNvSpPr txBox="1">
            <a:spLocks noGrp="1"/>
          </p:cNvSpPr>
          <p:nvPr>
            <p:ph type="body" idx="4"/>
          </p:nvPr>
        </p:nvSpPr>
        <p:spPr>
          <a:xfrm>
            <a:off x="703262" y="2092766"/>
            <a:ext cx="3411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51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DB51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5"/>
          </p:nvPr>
        </p:nvSpPr>
        <p:spPr>
          <a:xfrm>
            <a:off x="4602792" y="4182407"/>
            <a:ext cx="33015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6"/>
          </p:nvPr>
        </p:nvSpPr>
        <p:spPr>
          <a:xfrm>
            <a:off x="8107821" y="4182407"/>
            <a:ext cx="33015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4D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E4D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capa laranja">
  <p:cSld name="subcapa laranja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8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663525" y="856200"/>
            <a:ext cx="56877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663525" y="2252514"/>
            <a:ext cx="5687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49" name="Google Shape;149;p23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23"/>
          <p:cNvSpPr txBox="1"/>
          <p:nvPr/>
        </p:nvSpPr>
        <p:spPr>
          <a:xfrm>
            <a:off x="713002" y="6565097"/>
            <a:ext cx="305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Título da apresentação   |   DD.MM.AAAA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4" name="Google Shape;154;p24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rgbClr val="8C218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24"/>
          <p:cNvCxnSpPr/>
          <p:nvPr/>
        </p:nvCxnSpPr>
        <p:spPr>
          <a:xfrm>
            <a:off x="783221" y="3459100"/>
            <a:ext cx="4563000" cy="0"/>
          </a:xfrm>
          <a:prstGeom prst="straightConnector1">
            <a:avLst/>
          </a:prstGeom>
          <a:noFill/>
          <a:ln w="38100" cap="flat" cmpd="sng">
            <a:solidFill>
              <a:srgbClr val="FA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24"/>
          <p:cNvCxnSpPr/>
          <p:nvPr/>
        </p:nvCxnSpPr>
        <p:spPr>
          <a:xfrm>
            <a:off x="783221" y="6227443"/>
            <a:ext cx="4563000" cy="0"/>
          </a:xfrm>
          <a:prstGeom prst="straightConnector1">
            <a:avLst/>
          </a:prstGeom>
          <a:noFill/>
          <a:ln w="38100" cap="flat" cmpd="sng">
            <a:solidFill>
              <a:srgbClr val="FA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24"/>
          <p:cNvCxnSpPr/>
          <p:nvPr/>
        </p:nvCxnSpPr>
        <p:spPr>
          <a:xfrm>
            <a:off x="6809654" y="3459100"/>
            <a:ext cx="4563000" cy="0"/>
          </a:xfrm>
          <a:prstGeom prst="straightConnector1">
            <a:avLst/>
          </a:prstGeom>
          <a:noFill/>
          <a:ln w="38100" cap="flat" cmpd="sng">
            <a:solidFill>
              <a:srgbClr val="FA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24"/>
          <p:cNvCxnSpPr/>
          <p:nvPr/>
        </p:nvCxnSpPr>
        <p:spPr>
          <a:xfrm>
            <a:off x="6809654" y="6227443"/>
            <a:ext cx="4563000" cy="0"/>
          </a:xfrm>
          <a:prstGeom prst="straightConnector1">
            <a:avLst/>
          </a:prstGeom>
          <a:noFill/>
          <a:ln w="38100" cap="flat" cmpd="sng">
            <a:solidFill>
              <a:srgbClr val="FA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709080" y="1223319"/>
            <a:ext cx="4637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A33"/>
              </a:buClr>
              <a:buSzPts val="11500"/>
              <a:buFont typeface="Arial"/>
              <a:buNone/>
              <a:defRPr sz="11500" b="0" i="0" u="none" strike="noStrike" cap="none">
                <a:solidFill>
                  <a:srgbClr val="F68A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713002" y="2524073"/>
            <a:ext cx="4633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6809654" y="1223319"/>
            <a:ext cx="4637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A33"/>
              </a:buClr>
              <a:buSzPts val="11500"/>
              <a:buFont typeface="Arial"/>
              <a:buNone/>
              <a:defRPr sz="11500" b="0" i="0" u="none" strike="noStrike" cap="none">
                <a:solidFill>
                  <a:srgbClr val="F68A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6813576" y="2524073"/>
            <a:ext cx="4633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709080" y="3991232"/>
            <a:ext cx="4637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A33"/>
              </a:buClr>
              <a:buSzPts val="11500"/>
              <a:buFont typeface="Arial"/>
              <a:buNone/>
              <a:defRPr sz="11500" b="0" i="0" u="none" strike="noStrike" cap="none">
                <a:solidFill>
                  <a:srgbClr val="F68A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713002" y="5291986"/>
            <a:ext cx="4633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6809654" y="3991232"/>
            <a:ext cx="4637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A33"/>
              </a:buClr>
              <a:buSzPts val="11500"/>
              <a:buFont typeface="Arial"/>
              <a:buNone/>
              <a:defRPr sz="11500" b="0" i="0" u="none" strike="noStrike" cap="none">
                <a:solidFill>
                  <a:srgbClr val="F68A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6813576" y="5291986"/>
            <a:ext cx="4633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2"/>
          </p:nvPr>
        </p:nvSpPr>
        <p:spPr>
          <a:xfrm>
            <a:off x="702842" y="1042231"/>
            <a:ext cx="5679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3"/>
          </p:nvPr>
        </p:nvSpPr>
        <p:spPr>
          <a:xfrm>
            <a:off x="702842" y="1624424"/>
            <a:ext cx="56796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4"/>
          </p:nvPr>
        </p:nvSpPr>
        <p:spPr>
          <a:xfrm>
            <a:off x="702842" y="1859202"/>
            <a:ext cx="56796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>
            <a:spLocks noGrp="1"/>
          </p:cNvSpPr>
          <p:nvPr>
            <p:ph type="chart" idx="5"/>
          </p:nvPr>
        </p:nvSpPr>
        <p:spPr>
          <a:xfrm>
            <a:off x="703263" y="2324100"/>
            <a:ext cx="92685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709079" y="388015"/>
            <a:ext cx="29283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21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C218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2"/>
          </p:nvPr>
        </p:nvSpPr>
        <p:spPr>
          <a:xfrm>
            <a:off x="702842" y="1042231"/>
            <a:ext cx="56796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3"/>
          </p:nvPr>
        </p:nvSpPr>
        <p:spPr>
          <a:xfrm>
            <a:off x="702842" y="1475144"/>
            <a:ext cx="56796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4"/>
          </p:nvPr>
        </p:nvSpPr>
        <p:spPr>
          <a:xfrm>
            <a:off x="702842" y="1784574"/>
            <a:ext cx="56796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0" name="Google Shape;180;p26"/>
          <p:cNvCxnSpPr/>
          <p:nvPr/>
        </p:nvCxnSpPr>
        <p:spPr>
          <a:xfrm>
            <a:off x="783221" y="647849"/>
            <a:ext cx="10625700" cy="0"/>
          </a:xfrm>
          <a:prstGeom prst="straightConnector1">
            <a:avLst/>
          </a:prstGeom>
          <a:noFill/>
          <a:ln w="9525" cap="flat" cmpd="sng">
            <a:solidFill>
              <a:srgbClr val="8C21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6"/>
          <p:cNvSpPr/>
          <p:nvPr/>
        </p:nvSpPr>
        <p:spPr>
          <a:xfrm>
            <a:off x="783222" y="3480799"/>
            <a:ext cx="1963800" cy="456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3267907" y="3480799"/>
            <a:ext cx="1963800" cy="456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5658518" y="3480799"/>
            <a:ext cx="1963800" cy="456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8766019" y="3480799"/>
            <a:ext cx="1963800" cy="456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26"/>
          <p:cNvGrpSpPr/>
          <p:nvPr/>
        </p:nvGrpSpPr>
        <p:grpSpPr>
          <a:xfrm>
            <a:off x="2875827" y="3379360"/>
            <a:ext cx="252424" cy="252424"/>
            <a:chOff x="143771" y="5934015"/>
            <a:chExt cx="358200" cy="358200"/>
          </a:xfrm>
        </p:grpSpPr>
        <p:sp>
          <p:nvSpPr>
            <p:cNvPr id="186" name="Google Shape;186;p26"/>
            <p:cNvSpPr/>
            <p:nvPr/>
          </p:nvSpPr>
          <p:spPr>
            <a:xfrm>
              <a:off x="143771" y="6083668"/>
              <a:ext cx="358200" cy="58800"/>
            </a:xfrm>
            <a:prstGeom prst="rect">
              <a:avLst/>
            </a:prstGeom>
            <a:solidFill>
              <a:srgbClr val="D92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 rot="5400000">
              <a:off x="143872" y="6083715"/>
              <a:ext cx="358200" cy="58800"/>
            </a:xfrm>
            <a:prstGeom prst="rect">
              <a:avLst/>
            </a:prstGeom>
            <a:solidFill>
              <a:srgbClr val="D92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6"/>
          <p:cNvGrpSpPr/>
          <p:nvPr/>
        </p:nvGrpSpPr>
        <p:grpSpPr>
          <a:xfrm>
            <a:off x="5324388" y="3379360"/>
            <a:ext cx="252424" cy="252424"/>
            <a:chOff x="143771" y="5934015"/>
            <a:chExt cx="358200" cy="358200"/>
          </a:xfrm>
        </p:grpSpPr>
        <p:sp>
          <p:nvSpPr>
            <p:cNvPr id="189" name="Google Shape;189;p26"/>
            <p:cNvSpPr/>
            <p:nvPr/>
          </p:nvSpPr>
          <p:spPr>
            <a:xfrm>
              <a:off x="143771" y="6083668"/>
              <a:ext cx="358200" cy="58800"/>
            </a:xfrm>
            <a:prstGeom prst="rect">
              <a:avLst/>
            </a:prstGeom>
            <a:solidFill>
              <a:srgbClr val="D92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143872" y="6083715"/>
              <a:ext cx="358200" cy="58800"/>
            </a:xfrm>
            <a:prstGeom prst="rect">
              <a:avLst/>
            </a:prstGeom>
            <a:solidFill>
              <a:srgbClr val="D929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26"/>
          <p:cNvSpPr/>
          <p:nvPr/>
        </p:nvSpPr>
        <p:spPr>
          <a:xfrm>
            <a:off x="8035226" y="3438472"/>
            <a:ext cx="268800" cy="456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8035226" y="3516398"/>
            <a:ext cx="268800" cy="456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5"/>
          </p:nvPr>
        </p:nvSpPr>
        <p:spPr>
          <a:xfrm>
            <a:off x="721181" y="3048398"/>
            <a:ext cx="130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6"/>
          </p:nvPr>
        </p:nvSpPr>
        <p:spPr>
          <a:xfrm>
            <a:off x="721181" y="3516398"/>
            <a:ext cx="1309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7"/>
          </p:nvPr>
        </p:nvSpPr>
        <p:spPr>
          <a:xfrm>
            <a:off x="721181" y="3961242"/>
            <a:ext cx="20259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8"/>
          </p:nvPr>
        </p:nvSpPr>
        <p:spPr>
          <a:xfrm>
            <a:off x="3254316" y="3048398"/>
            <a:ext cx="130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9"/>
          </p:nvPr>
        </p:nvSpPr>
        <p:spPr>
          <a:xfrm>
            <a:off x="3254316" y="3516398"/>
            <a:ext cx="1309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3"/>
          </p:nvPr>
        </p:nvSpPr>
        <p:spPr>
          <a:xfrm>
            <a:off x="3254316" y="3961242"/>
            <a:ext cx="20259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4"/>
          </p:nvPr>
        </p:nvSpPr>
        <p:spPr>
          <a:xfrm>
            <a:off x="5663883" y="3048398"/>
            <a:ext cx="130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5"/>
          </p:nvPr>
        </p:nvSpPr>
        <p:spPr>
          <a:xfrm>
            <a:off x="5663883" y="3516398"/>
            <a:ext cx="1309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6"/>
          </p:nvPr>
        </p:nvSpPr>
        <p:spPr>
          <a:xfrm>
            <a:off x="5663883" y="3961242"/>
            <a:ext cx="20259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7"/>
          </p:nvPr>
        </p:nvSpPr>
        <p:spPr>
          <a:xfrm>
            <a:off x="8765429" y="2918427"/>
            <a:ext cx="2121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8"/>
          </p:nvPr>
        </p:nvSpPr>
        <p:spPr>
          <a:xfrm>
            <a:off x="8765429" y="3516398"/>
            <a:ext cx="1309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C_roxo">
  <p:cSld name="LC_roxo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21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2">
            <a:alphaModFix/>
          </a:blip>
          <a:srcRect l="22018" t="33838" r="22867" b="39140"/>
          <a:stretch/>
        </p:blipFill>
        <p:spPr>
          <a:xfrm>
            <a:off x="4717256" y="3048779"/>
            <a:ext cx="2757490" cy="76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capa magenta">
  <p:cSld name="subcapa magent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9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757920" y="6565097"/>
            <a:ext cx="2743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96" name="Google Shape;96;p16"/>
          <p:cNvCxnSpPr/>
          <p:nvPr/>
        </p:nvCxnSpPr>
        <p:spPr>
          <a:xfrm>
            <a:off x="783221" y="6500009"/>
            <a:ext cx="10625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63525" y="856200"/>
            <a:ext cx="56877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713002" y="6565097"/>
            <a:ext cx="305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Título da apresentação   |   DD.MM.AAAA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663525" y="2252514"/>
            <a:ext cx="5687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" name="MSIPCMContentMarking" descr="{&quot;HashCode&quot;:39211882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47511509-5F39-891F-5F77-D0E24BAB4771}"/>
              </a:ext>
            </a:extLst>
          </p:cNvPr>
          <p:cNvSpPr txBox="1"/>
          <p:nvPr userDrawn="1"/>
        </p:nvSpPr>
        <p:spPr>
          <a:xfrm>
            <a:off x="0" y="6595656"/>
            <a:ext cx="65461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Interno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CA_CCAIG@raizen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ca_gru@gru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ca_gru@gru.com.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ru.com.br/pt/poolguarulhos" TargetMode="External"/><Relationship Id="rId4" Type="http://schemas.openxmlformats.org/officeDocument/2006/relationships/hyperlink" Target="mailto:tca_ccaig@raizen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2F3B3-50CF-682B-E461-8D5E726D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110952" cy="6868177"/>
          </a:xfrm>
          <a:prstGeom prst="rect">
            <a:avLst/>
          </a:prstGeom>
        </p:spPr>
      </p:pic>
      <p:sp>
        <p:nvSpPr>
          <p:cNvPr id="6" name="Google Shape;638;p52">
            <a:extLst>
              <a:ext uri="{FF2B5EF4-FFF2-40B4-BE49-F238E27FC236}">
                <a16:creationId xmlns:a16="http://schemas.microsoft.com/office/drawing/2014/main" id="{13BBEAF2-E109-0480-A83A-7A742CBCE668}"/>
              </a:ext>
            </a:extLst>
          </p:cNvPr>
          <p:cNvSpPr/>
          <p:nvPr/>
        </p:nvSpPr>
        <p:spPr>
          <a:xfrm>
            <a:off x="8576441" y="0"/>
            <a:ext cx="360815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91;p60">
            <a:extLst>
              <a:ext uri="{FF2B5EF4-FFF2-40B4-BE49-F238E27FC236}">
                <a16:creationId xmlns:a16="http://schemas.microsoft.com/office/drawing/2014/main" id="{9E051475-E973-A474-1E86-78859CD133C3}"/>
              </a:ext>
            </a:extLst>
          </p:cNvPr>
          <p:cNvSpPr txBox="1"/>
          <p:nvPr/>
        </p:nvSpPr>
        <p:spPr>
          <a:xfrm>
            <a:off x="8555421" y="1015138"/>
            <a:ext cx="369815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600"/>
            </a:pPr>
            <a:r>
              <a:rPr lang="en-US" sz="2800" b="1" i="0" u="none" strike="noStrike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TCA </a:t>
            </a:r>
            <a:r>
              <a:rPr lang="en-US" sz="2800" b="1" i="0" u="none" strike="noStrike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ao</a:t>
            </a:r>
            <a:r>
              <a:rPr lang="en-US" sz="2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PAA da CCAIG </a:t>
            </a:r>
            <a:r>
              <a:rPr lang="en-US" sz="2800" b="1" i="0" u="none" strike="noStrike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em</a:t>
            </a:r>
            <a:r>
              <a:rPr lang="en-US" sz="2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GRU</a:t>
            </a:r>
          </a:p>
          <a:p>
            <a:pPr algn="ctr">
              <a:buSzPts val="2600"/>
            </a:pPr>
            <a:endParaRPr lang="en-US" sz="2800" b="1" i="0" u="none" strike="noStrike" cap="small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SzPts val="2600"/>
            </a:pPr>
            <a:r>
              <a:rPr lang="en-US" sz="2000" i="0" u="none" strike="noStrike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Reunião</a:t>
            </a:r>
            <a:r>
              <a:rPr lang="en-US" sz="2000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i="0" u="none" strike="noStrike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endParaRPr lang="en-US" sz="20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A6CACBA0-C2CA-00F5-72A6-A10C2B754D06}"/>
              </a:ext>
            </a:extLst>
          </p:cNvPr>
          <p:cNvSpPr/>
          <p:nvPr/>
        </p:nvSpPr>
        <p:spPr>
          <a:xfrm>
            <a:off x="8567266" y="5662067"/>
            <a:ext cx="3612738" cy="6168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71;p55">
            <a:extLst>
              <a:ext uri="{FF2B5EF4-FFF2-40B4-BE49-F238E27FC236}">
                <a16:creationId xmlns:a16="http://schemas.microsoft.com/office/drawing/2014/main" id="{A989FF94-C85A-8B72-4E92-04356A777AC8}"/>
              </a:ext>
            </a:extLst>
          </p:cNvPr>
          <p:cNvSpPr/>
          <p:nvPr/>
        </p:nvSpPr>
        <p:spPr>
          <a:xfrm>
            <a:off x="8571853" y="6277511"/>
            <a:ext cx="3612739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0;p54">
            <a:extLst>
              <a:ext uri="{FF2B5EF4-FFF2-40B4-BE49-F238E27FC236}">
                <a16:creationId xmlns:a16="http://schemas.microsoft.com/office/drawing/2014/main" id="{57CE5621-EA44-50FF-8ADF-620150C4B075}"/>
              </a:ext>
            </a:extLst>
          </p:cNvPr>
          <p:cNvSpPr/>
          <p:nvPr/>
        </p:nvSpPr>
        <p:spPr>
          <a:xfrm>
            <a:off x="8571853" y="5047547"/>
            <a:ext cx="3608151" cy="614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EEC47F-F2B5-CA23-1D5F-722B8F446DD6}"/>
              </a:ext>
            </a:extLst>
          </p:cNvPr>
          <p:cNvSpPr txBox="1"/>
          <p:nvPr/>
        </p:nvSpPr>
        <p:spPr>
          <a:xfrm>
            <a:off x="10617817" y="6439483"/>
            <a:ext cx="1759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Novembro</a:t>
            </a:r>
            <a:r>
              <a:rPr lang="en-US" sz="14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/2023</a:t>
            </a: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445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minuta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TCA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PAA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operado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pela CCAIG no Aeroporto de Guarulhos</a:t>
            </a: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800CB921-C5A7-D121-600C-B45019B1A966}"/>
              </a:ext>
            </a:extLst>
          </p:cNvPr>
          <p:cNvSpPr/>
          <p:nvPr/>
        </p:nvSpPr>
        <p:spPr>
          <a:xfrm>
            <a:off x="2513740" y="291359"/>
            <a:ext cx="1741615" cy="99096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Principais obrigações da CCAIG no Contrato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EB57FE-16CC-1218-F2B0-6BAD2E147926}"/>
              </a:ext>
            </a:extLst>
          </p:cNvPr>
          <p:cNvSpPr txBox="1"/>
          <p:nvPr/>
        </p:nvSpPr>
        <p:spPr>
          <a:xfrm>
            <a:off x="4383480" y="134221"/>
            <a:ext cx="779342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Assegurar que todos os usuários das instalações do PAA contribuam com Produtos, na proporção da respectiva capacidade estática contratada/utilizada, para a formação do lastro das instalações do PAA;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Dispensar tratamento isonômico e não discriminatório a todos os usuários dos Serviços;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Recusar o carregamento, nas instalações do PAA, de veículos apresentados pela Contratante ou por quaisquer terceiros por elas contratados, em (i) desconformidade com as normas aplicáveis e/ou exigências deste Contrato e Anexos e/ou (</a:t>
            </a:r>
            <a:r>
              <a:rPr lang="pt-BR" sz="1300" dirty="0" err="1"/>
              <a:t>ii</a:t>
            </a:r>
            <a:r>
              <a:rPr lang="pt-BR" sz="1300" dirty="0"/>
              <a:t>) que possuam capacidade máxima superior a 45 m³ e/ou (</a:t>
            </a:r>
            <a:r>
              <a:rPr lang="pt-BR" sz="1300" dirty="0" err="1"/>
              <a:t>iii</a:t>
            </a:r>
            <a:r>
              <a:rPr lang="pt-BR" sz="1300" dirty="0"/>
              <a:t>) cujo estado de conservação ou condições de segurança possam a causar riscos às instalações do PAA e/ou do Aeroporto.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E595D685-0708-0130-396B-705585C7AB82}"/>
              </a:ext>
            </a:extLst>
          </p:cNvPr>
          <p:cNvSpPr/>
          <p:nvPr/>
        </p:nvSpPr>
        <p:spPr>
          <a:xfrm>
            <a:off x="2494054" y="2568981"/>
            <a:ext cx="1741615" cy="99096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Principais obrigações da Solicitante no Contrato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7224A5B-B0FF-1786-76B0-C4FE5EF08C25}"/>
              </a:ext>
            </a:extLst>
          </p:cNvPr>
          <p:cNvSpPr txBox="1"/>
          <p:nvPr/>
        </p:nvSpPr>
        <p:spPr>
          <a:xfrm>
            <a:off x="4388069" y="2383430"/>
            <a:ext cx="7793421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Efetuar tempestivamente os pagamentos acordados neste Contrato à Contratada, sob pena de suspensão dos serviços;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Entregar os Produtos dentro das especificações legais vigentes, responsabilizando-se por danos;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Contratar, administrar e se responsabilizar pelos veículos utilizados no carregamento/transporte/operações </a:t>
            </a:r>
            <a:r>
              <a:rPr lang="pt-BR" sz="1300" dirty="0" err="1"/>
              <a:t>into</a:t>
            </a:r>
            <a:r>
              <a:rPr lang="pt-BR" sz="1300" dirty="0"/>
              <a:t> plane;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Providenciar prévio cadastramento de seus veículos, motoristas e representantes, sendo certo que os equipamentos deverão estar em conformidade com requisitos legais ou informados;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Providenciar e apresentar os certificados de calibração dos medidores dos veículos que só poderão operar se lacrados;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Disponibilizar caminhões-tanque com capacidade máxima de 45 m³ e assegurar que estejam de acordo com os padrões técnicos definidos;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Manter vigente a certificação JIG ou equivalente;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Responsabilizar-se por todos os impactos e danos ambientais, devendo manter contrato de atendimento e resposta a emergência com empresa especializada;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Apresentar diariamente o mapa de movimentação de produto para fins de controle de estoque;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Na hipótese de realização de operação </a:t>
            </a:r>
            <a:r>
              <a:rPr lang="pt-BR" sz="1300" i="1" dirty="0" err="1"/>
              <a:t>into</a:t>
            </a:r>
            <a:r>
              <a:rPr lang="pt-BR" sz="1300" i="1" dirty="0"/>
              <a:t> plane</a:t>
            </a:r>
            <a:r>
              <a:rPr lang="pt-BR" sz="1300" dirty="0"/>
              <a:t> mediante utilização de caminhões servidores, a enviar previamente comprovação de contratação de apólice securitária de </a:t>
            </a:r>
            <a:r>
              <a:rPr lang="pt-BR" sz="1300" dirty="0" err="1"/>
              <a:t>Aviation</a:t>
            </a:r>
            <a:r>
              <a:rPr lang="pt-BR" sz="1300" dirty="0"/>
              <a:t> </a:t>
            </a:r>
            <a:r>
              <a:rPr lang="pt-BR" sz="1300" dirty="0" err="1"/>
              <a:t>Liability</a:t>
            </a:r>
            <a:r>
              <a:rPr lang="pt-BR" sz="1300" dirty="0"/>
              <a:t> </a:t>
            </a:r>
            <a:r>
              <a:rPr lang="pt-BR" sz="1300" dirty="0" err="1"/>
              <a:t>Insurance</a:t>
            </a:r>
            <a:r>
              <a:rPr lang="pt-BR" sz="1300" dirty="0"/>
              <a:t>, em valores compatíveis com os recomendados por associações internacionais de transporte aéreo ou em valor aceito pela empresa aérea, da qual conste exclusão de responsabilidade da CCAIG e GRU por eventuais danos causados pela Contratante na operação de abastecimento.</a:t>
            </a:r>
          </a:p>
        </p:txBody>
      </p:sp>
    </p:spTree>
    <p:extLst>
      <p:ext uri="{BB962C8B-B14F-4D97-AF65-F5344CB8AC3E}">
        <p14:creationId xmlns:p14="http://schemas.microsoft.com/office/powerpoint/2010/main" val="38530930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minuta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TCA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PAA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operado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pela CCAIG no Aeroporto de Guarulhos</a:t>
            </a: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800CB921-C5A7-D121-600C-B45019B1A966}"/>
              </a:ext>
            </a:extLst>
          </p:cNvPr>
          <p:cNvSpPr/>
          <p:nvPr/>
        </p:nvSpPr>
        <p:spPr>
          <a:xfrm>
            <a:off x="2513740" y="291359"/>
            <a:ext cx="1741615" cy="99096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Prazo e condição de eficácia do Contrato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EB57FE-16CC-1218-F2B0-6BAD2E147926}"/>
              </a:ext>
            </a:extLst>
          </p:cNvPr>
          <p:cNvSpPr txBox="1"/>
          <p:nvPr/>
        </p:nvSpPr>
        <p:spPr>
          <a:xfrm>
            <a:off x="4383480" y="49157"/>
            <a:ext cx="77934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Prazo mínimo de 1 ano;</a:t>
            </a:r>
          </a:p>
          <a:p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O Contrato apenas produzirá efeitos após comprovação pela Contratante: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De constituição da garantia de execução e da contratação das apólices dos seguros obrigatórios previstos no Contrato;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Cadastramento de seus veículos, motoristas e representantes da Contratante e de atendimento ao checklist de inspeção de segurança dos veículos; e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Emissão de declaração por GRU, no sentido de que a Contratante encontra-se devidamente habilitada para operar no interior do Aeroporto Internacional de Guarulhos.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E595D685-0708-0130-396B-705585C7AB82}"/>
              </a:ext>
            </a:extLst>
          </p:cNvPr>
          <p:cNvSpPr/>
          <p:nvPr/>
        </p:nvSpPr>
        <p:spPr>
          <a:xfrm>
            <a:off x="2504564" y="1899228"/>
            <a:ext cx="1741615" cy="99096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Penalidades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6D1C05-D900-FDDD-AF45-1E158CEABD39}"/>
              </a:ext>
            </a:extLst>
          </p:cNvPr>
          <p:cNvSpPr txBox="1"/>
          <p:nvPr/>
        </p:nvSpPr>
        <p:spPr>
          <a:xfrm>
            <a:off x="4377313" y="1877962"/>
            <a:ext cx="7793421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A penalidade de </a:t>
            </a:r>
            <a:r>
              <a:rPr lang="pt-BR" sz="1200" b="1" dirty="0"/>
              <a:t>multa</a:t>
            </a:r>
            <a:r>
              <a:rPr lang="pt-BR" sz="1200" dirty="0"/>
              <a:t> será cabível nas seguintes hipóteses: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Atraso no pagamento de valores previstos neste Contrato;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Descumprimento de quaisquer disposições voltadas a assegurar a adequação/continuidade das operações, que acarrete ou possa acarretar risco às atividades do PAA/Aeroporto, perdas ou danos;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Inobservância, em algum dos meses do Contrato, do volume de movimentação mínima estabelecida neste Contrato (giro mínimo), hipótese em que será devido o pagamento de multa equivalente ao valor da tarifa multiplicado pelo volume de Produto não movimentado (</a:t>
            </a:r>
            <a:r>
              <a:rPr lang="pt-BR" sz="1200" i="1" dirty="0"/>
              <a:t>take </a:t>
            </a:r>
            <a:r>
              <a:rPr lang="pt-BR" sz="1200" i="1" dirty="0" err="1"/>
              <a:t>or</a:t>
            </a:r>
            <a:r>
              <a:rPr lang="pt-BR" sz="1200" i="1" dirty="0"/>
              <a:t> </a:t>
            </a:r>
            <a:r>
              <a:rPr lang="pt-BR" sz="1200" i="1" dirty="0" err="1"/>
              <a:t>pay</a:t>
            </a:r>
            <a:r>
              <a:rPr lang="pt-BR" sz="1200" dirty="0"/>
              <a:t>);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Rescisão antecipada por culpa de alguma das Partes.</a:t>
            </a:r>
          </a:p>
          <a:p>
            <a:pPr marL="712788" indent="-447675">
              <a:buFont typeface="+mj-lt"/>
              <a:buAutoNum type="alphaLcPeriod"/>
            </a:pPr>
            <a:endParaRPr lang="pt-BR" sz="1200" dirty="0"/>
          </a:p>
          <a:p>
            <a:pPr marL="265113"/>
            <a:r>
              <a:rPr lang="pt-BR" sz="1300" dirty="0"/>
              <a:t>A </a:t>
            </a:r>
            <a:r>
              <a:rPr lang="pt-BR" sz="1200" dirty="0"/>
              <a:t>penalidade de </a:t>
            </a:r>
            <a:r>
              <a:rPr lang="pt-BR" sz="1200" b="1" dirty="0"/>
              <a:t>rescisão antecipada </a:t>
            </a:r>
            <a:r>
              <a:rPr lang="pt-BR" sz="1200" dirty="0"/>
              <a:t>será cabível nas seguintes hipóteses: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Dissolução da CCAIG e/ou de GRU e/ou da Contratante, que comprometa a continuidade do Serviço;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Descumprimento por alguma das PARTES e/ou de seus respectivos subcontratados do Contrato ou TCA não sanado em até 20 dias;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Impontualidade no depósito de valores previstos neste Contrato, por prazo superior a 30 dias;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Inexistência de movimentação pela Contratante por período superior a 3 meses consecutivos;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Descumprimento das cláusulas de responsabilidade social, meio ambiente, sigilo e confidencialidade, compliance e ética;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Perda de licenças ou autorizações exigidas por alguma das Partes;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Em caso de segunda advertência, em decorrência da constatação de imprudência, imperícia ou negligência na utilização das instalações do Aeroporto Internacional de Guarulhos e/ou do PAA; </a:t>
            </a:r>
          </a:p>
          <a:p>
            <a:pPr marL="712788" indent="-447675">
              <a:buFont typeface="+mj-lt"/>
              <a:buAutoNum type="alphaLcPeriod"/>
            </a:pPr>
            <a:r>
              <a:rPr lang="pt-BR" sz="1200" dirty="0"/>
              <a:t>Rescisão do contrato de cessão de área da Contratada e/ou da Contratante com GRU AIRPORT.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4E11F36D-BD20-0369-C6AF-B8832754594C}"/>
              </a:ext>
            </a:extLst>
          </p:cNvPr>
          <p:cNvSpPr/>
          <p:nvPr/>
        </p:nvSpPr>
        <p:spPr>
          <a:xfrm>
            <a:off x="2491760" y="5986838"/>
            <a:ext cx="1741615" cy="6145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Conflitos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A24D71-010A-B726-23CF-02D247187CB5}"/>
              </a:ext>
            </a:extLst>
          </p:cNvPr>
          <p:cNvSpPr txBox="1"/>
          <p:nvPr/>
        </p:nvSpPr>
        <p:spPr>
          <a:xfrm>
            <a:off x="4224913" y="5986838"/>
            <a:ext cx="794582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Autocomposição;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ANAC;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Judiciário (foro da cidade de São Paulo, Estado de SP). </a:t>
            </a:r>
          </a:p>
        </p:txBody>
      </p:sp>
    </p:spTree>
    <p:extLst>
      <p:ext uri="{BB962C8B-B14F-4D97-AF65-F5344CB8AC3E}">
        <p14:creationId xmlns:p14="http://schemas.microsoft.com/office/powerpoint/2010/main" val="31764428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2F3B3-50CF-682B-E461-8D5E726D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08" y="-20083"/>
            <a:ext cx="10110952" cy="6868177"/>
          </a:xfrm>
          <a:prstGeom prst="rect">
            <a:avLst/>
          </a:prstGeom>
        </p:spPr>
      </p:pic>
      <p:sp>
        <p:nvSpPr>
          <p:cNvPr id="6" name="Google Shape;638;p52">
            <a:extLst>
              <a:ext uri="{FF2B5EF4-FFF2-40B4-BE49-F238E27FC236}">
                <a16:creationId xmlns:a16="http://schemas.microsoft.com/office/drawing/2014/main" id="{13BBEAF2-E109-0480-A83A-7A742CBCE668}"/>
              </a:ext>
            </a:extLst>
          </p:cNvPr>
          <p:cNvSpPr/>
          <p:nvPr/>
        </p:nvSpPr>
        <p:spPr>
          <a:xfrm>
            <a:off x="9690538" y="0"/>
            <a:ext cx="249405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A6CACBA0-C2CA-00F5-72A6-A10C2B754D06}"/>
              </a:ext>
            </a:extLst>
          </p:cNvPr>
          <p:cNvSpPr/>
          <p:nvPr/>
        </p:nvSpPr>
        <p:spPr>
          <a:xfrm>
            <a:off x="9685950" y="5662067"/>
            <a:ext cx="2494054" cy="6168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71;p55">
            <a:extLst>
              <a:ext uri="{FF2B5EF4-FFF2-40B4-BE49-F238E27FC236}">
                <a16:creationId xmlns:a16="http://schemas.microsoft.com/office/drawing/2014/main" id="{A989FF94-C85A-8B72-4E92-04356A777AC8}"/>
              </a:ext>
            </a:extLst>
          </p:cNvPr>
          <p:cNvSpPr/>
          <p:nvPr/>
        </p:nvSpPr>
        <p:spPr>
          <a:xfrm>
            <a:off x="9685950" y="6277511"/>
            <a:ext cx="2498642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0;p54">
            <a:extLst>
              <a:ext uri="{FF2B5EF4-FFF2-40B4-BE49-F238E27FC236}">
                <a16:creationId xmlns:a16="http://schemas.microsoft.com/office/drawing/2014/main" id="{57CE5621-EA44-50FF-8ADF-620150C4B075}"/>
              </a:ext>
            </a:extLst>
          </p:cNvPr>
          <p:cNvSpPr/>
          <p:nvPr/>
        </p:nvSpPr>
        <p:spPr>
          <a:xfrm>
            <a:off x="9685950" y="5047547"/>
            <a:ext cx="2494054" cy="614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613410"/>
            <a:ext cx="94539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46D23E-E216-9C65-5971-C10422A17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28480"/>
              </p:ext>
            </p:extLst>
          </p:nvPr>
        </p:nvGraphicFramePr>
        <p:xfrm>
          <a:off x="231970" y="1192953"/>
          <a:ext cx="7813032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032">
                  <a:extLst>
                    <a:ext uri="{9D8B030D-6E8A-4147-A177-3AD203B41FA5}">
                      <a16:colId xmlns:a16="http://schemas.microsoft.com/office/drawing/2014/main" val="3002657404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r>
                        <a:rPr lang="pt-BR" sz="2800" b="1" i="0" u="none" strike="noStrike" cap="small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Agenda</a:t>
                      </a: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Abertura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orientações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gerais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sobre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dinâmica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reunião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consulta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minuta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Termo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Condições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(“TCA”)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PAA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operado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pela CCAIG no Aeroporto de Guarulhos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2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meto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dologia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cálculo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tarifa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relativa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à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prestação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serviços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4. Esclarecimento de dúvidas sobre o processo de consulta</a:t>
                      </a: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9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5. Encerramento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84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802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metodologia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cálculo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tarifa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relativa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à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prestação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serviços</a:t>
            </a:r>
            <a:endParaRPr lang="en-US" sz="1800" b="1" cap="small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4C7BAC-E0A4-0646-98A3-4C3F59E4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626860" y="3284684"/>
            <a:ext cx="5333393" cy="2059582"/>
          </a:xfrm>
          <a:prstGeom prst="rect">
            <a:avLst/>
          </a:prstGeom>
          <a:solidFill>
            <a:schemeClr val="accent1">
              <a:alpha val="30196"/>
            </a:schemeClr>
          </a:solidFill>
          <a:ln w="28575">
            <a:solidFill>
              <a:srgbClr val="CACCCC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FF81BC0-7DCF-1547-2476-59F68176F4B1}"/>
              </a:ext>
            </a:extLst>
          </p:cNvPr>
          <p:cNvSpPr txBox="1"/>
          <p:nvPr/>
        </p:nvSpPr>
        <p:spPr>
          <a:xfrm>
            <a:off x="2626860" y="1140421"/>
            <a:ext cx="5384774" cy="28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rgbClr val="01567E"/>
                </a:solidFill>
              </a:rPr>
              <a:t>Liberdade para definição da </a:t>
            </a:r>
            <a:r>
              <a:rPr lang="pt-BR" sz="1400" b="1" u="sng" dirty="0">
                <a:solidFill>
                  <a:srgbClr val="01567E"/>
                </a:solidFill>
              </a:rPr>
              <a:t>modalidade de acesso </a:t>
            </a:r>
            <a:r>
              <a:rPr lang="pt-BR" sz="1400" b="1" dirty="0">
                <a:solidFill>
                  <a:srgbClr val="01567E"/>
                </a:solidFill>
              </a:rPr>
              <a:t>aos </a:t>
            </a:r>
            <a:r>
              <a:rPr lang="pt-BR" sz="1400" b="1" dirty="0" err="1">
                <a:solidFill>
                  <a:srgbClr val="01567E"/>
                </a:solidFill>
              </a:rPr>
              <a:t>PAAs</a:t>
            </a:r>
            <a:endParaRPr lang="pt-BR" sz="1400" b="1" dirty="0">
              <a:solidFill>
                <a:srgbClr val="01567E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5C4BBD-1838-B4DF-DB15-746276E06FC2}"/>
              </a:ext>
            </a:extLst>
          </p:cNvPr>
          <p:cNvSpPr txBox="1"/>
          <p:nvPr/>
        </p:nvSpPr>
        <p:spPr>
          <a:xfrm>
            <a:off x="2626860" y="2932744"/>
            <a:ext cx="5384774" cy="28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rgbClr val="01567E"/>
                </a:solidFill>
              </a:rPr>
              <a:t>Critérios a serem seguidos para remuneração pelo acesso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DC2B22-D594-120C-0FD5-8D3E1A3E5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1806" r="1806"/>
          <a:stretch/>
        </p:blipFill>
        <p:spPr>
          <a:xfrm>
            <a:off x="2626860" y="1509169"/>
            <a:ext cx="5333393" cy="653929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C3646B8-A6A1-BD73-850F-A6681776AD61}"/>
              </a:ext>
            </a:extLst>
          </p:cNvPr>
          <p:cNvSpPr/>
          <p:nvPr/>
        </p:nvSpPr>
        <p:spPr>
          <a:xfrm>
            <a:off x="4069117" y="1763708"/>
            <a:ext cx="1196731" cy="179689"/>
          </a:xfrm>
          <a:prstGeom prst="rect">
            <a:avLst/>
          </a:prstGeom>
          <a:solidFill>
            <a:srgbClr val="A73C8E">
              <a:alpha val="36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A20539E-9C1C-4E2C-C66F-FD38C5E38307}"/>
              </a:ext>
            </a:extLst>
          </p:cNvPr>
          <p:cNvSpPr/>
          <p:nvPr/>
        </p:nvSpPr>
        <p:spPr>
          <a:xfrm>
            <a:off x="6157486" y="3356182"/>
            <a:ext cx="1756580" cy="182513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AD1B3B8-0DED-A8F1-F381-D8965AEFCBE8}"/>
              </a:ext>
            </a:extLst>
          </p:cNvPr>
          <p:cNvSpPr/>
          <p:nvPr/>
        </p:nvSpPr>
        <p:spPr>
          <a:xfrm>
            <a:off x="2640208" y="3538745"/>
            <a:ext cx="790316" cy="178313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C10038E-CE9C-B9DE-A76B-6AA9E5B8B586}"/>
              </a:ext>
            </a:extLst>
          </p:cNvPr>
          <p:cNvSpPr/>
          <p:nvPr/>
        </p:nvSpPr>
        <p:spPr>
          <a:xfrm>
            <a:off x="6051813" y="3817960"/>
            <a:ext cx="1601773" cy="182513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7C53A51-B742-2638-8A4B-BF2EBE7406B2}"/>
              </a:ext>
            </a:extLst>
          </p:cNvPr>
          <p:cNvSpPr/>
          <p:nvPr/>
        </p:nvSpPr>
        <p:spPr>
          <a:xfrm>
            <a:off x="3131829" y="4585968"/>
            <a:ext cx="2334768" cy="188190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3276BB1-526A-9148-A6A2-22592248F90B}"/>
              </a:ext>
            </a:extLst>
          </p:cNvPr>
          <p:cNvSpPr/>
          <p:nvPr/>
        </p:nvSpPr>
        <p:spPr>
          <a:xfrm>
            <a:off x="5261648" y="4124318"/>
            <a:ext cx="2652417" cy="188189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5B1B7C-9DB5-DF22-B688-5CCD26B061D4}"/>
              </a:ext>
            </a:extLst>
          </p:cNvPr>
          <p:cNvSpPr/>
          <p:nvPr/>
        </p:nvSpPr>
        <p:spPr>
          <a:xfrm>
            <a:off x="3640427" y="3528867"/>
            <a:ext cx="906149" cy="183600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9E0E311-42C3-70AA-365D-7EDC98607229}"/>
              </a:ext>
            </a:extLst>
          </p:cNvPr>
          <p:cNvSpPr/>
          <p:nvPr/>
        </p:nvSpPr>
        <p:spPr>
          <a:xfrm>
            <a:off x="4932040" y="3528867"/>
            <a:ext cx="1179259" cy="183600"/>
          </a:xfrm>
          <a:prstGeom prst="rect">
            <a:avLst/>
          </a:prstGeom>
          <a:solidFill>
            <a:srgbClr val="04567E">
              <a:alpha val="2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7F78197-5137-F65E-C24F-B9E22D37FA7F}"/>
              </a:ext>
            </a:extLst>
          </p:cNvPr>
          <p:cNvSpPr txBox="1"/>
          <p:nvPr/>
        </p:nvSpPr>
        <p:spPr>
          <a:xfrm>
            <a:off x="7614796" y="3667039"/>
            <a:ext cx="192123" cy="155163"/>
          </a:xfrm>
          <a:prstGeom prst="flowChartProcess">
            <a:avLst/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rgbClr val="01567E"/>
                </a:solidFill>
              </a:rPr>
              <a:t>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D474539-A101-4906-4AAA-EBAF10986E3B}"/>
              </a:ext>
            </a:extLst>
          </p:cNvPr>
          <p:cNvSpPr txBox="1"/>
          <p:nvPr/>
        </p:nvSpPr>
        <p:spPr>
          <a:xfrm>
            <a:off x="5425607" y="4455040"/>
            <a:ext cx="192123" cy="155163"/>
          </a:xfrm>
          <a:prstGeom prst="flowChartProcess">
            <a:avLst/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rgbClr val="01567E"/>
                </a:solidFill>
              </a:rPr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CA195DD-DC49-C595-AC63-C33A23B23E73}"/>
              </a:ext>
            </a:extLst>
          </p:cNvPr>
          <p:cNvSpPr txBox="1"/>
          <p:nvPr/>
        </p:nvSpPr>
        <p:spPr>
          <a:xfrm>
            <a:off x="6125384" y="3589321"/>
            <a:ext cx="192123" cy="155163"/>
          </a:xfrm>
          <a:prstGeom prst="flowChartProcess">
            <a:avLst/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rgbClr val="01567E"/>
                </a:solidFill>
              </a:rPr>
              <a:t>3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6485B30-73D3-1068-7A72-D268CC1B4817}"/>
              </a:ext>
            </a:extLst>
          </p:cNvPr>
          <p:cNvSpPr txBox="1"/>
          <p:nvPr/>
        </p:nvSpPr>
        <p:spPr>
          <a:xfrm>
            <a:off x="3942735" y="3966669"/>
            <a:ext cx="192123" cy="155163"/>
          </a:xfrm>
          <a:prstGeom prst="flowChartProcess">
            <a:avLst/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rgbClr val="01567E"/>
                </a:solidFill>
              </a:rPr>
              <a:t>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5F006BF-82B9-335D-6F31-A8DCE32A2C75}"/>
              </a:ext>
            </a:extLst>
          </p:cNvPr>
          <p:cNvSpPr txBox="1"/>
          <p:nvPr/>
        </p:nvSpPr>
        <p:spPr>
          <a:xfrm>
            <a:off x="2513740" y="51648"/>
            <a:ext cx="612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3.1. Excertos de Resolução ANAC nº 717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303DD0-5D28-64BF-53C0-01ADDF667849}"/>
              </a:ext>
            </a:extLst>
          </p:cNvPr>
          <p:cNvSpPr/>
          <p:nvPr/>
        </p:nvSpPr>
        <p:spPr>
          <a:xfrm>
            <a:off x="8973820" y="3356182"/>
            <a:ext cx="2637825" cy="1092629"/>
          </a:xfrm>
          <a:prstGeom prst="rect">
            <a:avLst/>
          </a:prstGeom>
          <a:solidFill>
            <a:srgbClr val="DFE0E0">
              <a:alpha val="25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l">
              <a:spcAft>
                <a:spcPts val="300"/>
              </a:spcAft>
              <a:buFont typeface="+mj-lt"/>
              <a:buAutoNum type="arabicPeriod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Histórico Corrigido</a:t>
            </a:r>
          </a:p>
          <a:p>
            <a:pPr marL="342900" indent="-342900" algn="l">
              <a:spcAft>
                <a:spcPts val="300"/>
              </a:spcAft>
              <a:buFont typeface="+mj-lt"/>
              <a:buAutoNum type="arabicPeriod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Amortização linear</a:t>
            </a:r>
          </a:p>
          <a:p>
            <a:pPr marL="342900" indent="-342900" algn="l">
              <a:spcAft>
                <a:spcPts val="300"/>
              </a:spcAft>
              <a:buFont typeface="+mj-lt"/>
              <a:buAutoNum type="arabicPeriod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Custos operacionais</a:t>
            </a:r>
          </a:p>
          <a:p>
            <a:pPr marL="342900" indent="-342900" algn="l">
              <a:spcAft>
                <a:spcPts val="300"/>
              </a:spcAft>
              <a:buFont typeface="+mj-lt"/>
              <a:buAutoNum type="arabicPeriod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de capital</a:t>
            </a:r>
          </a:p>
        </p:txBody>
      </p:sp>
    </p:spTree>
    <p:extLst>
      <p:ext uri="{BB962C8B-B14F-4D97-AF65-F5344CB8AC3E}">
        <p14:creationId xmlns:p14="http://schemas.microsoft.com/office/powerpoint/2010/main" val="313471117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metodologia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cálculo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tarifa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relativa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à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prestação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serviços</a:t>
            </a:r>
            <a:endParaRPr lang="en-US" sz="1800" b="1" cap="small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EEBA9B-AC00-25E9-0EB1-93AE4C308874}"/>
              </a:ext>
            </a:extLst>
          </p:cNvPr>
          <p:cNvSpPr txBox="1"/>
          <p:nvPr/>
        </p:nvSpPr>
        <p:spPr>
          <a:xfrm>
            <a:off x="2753319" y="5318694"/>
            <a:ext cx="624548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400" b="1" dirty="0">
                <a:solidFill>
                  <a:srgbClr val="01567E"/>
                </a:solidFill>
              </a:rPr>
              <a:t>Tarifa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4AA39E6-B80D-9939-AB6A-E1ED660469F5}"/>
              </a:ext>
            </a:extLst>
          </p:cNvPr>
          <p:cNvSpPr txBox="1"/>
          <p:nvPr/>
        </p:nvSpPr>
        <p:spPr>
          <a:xfrm>
            <a:off x="3803918" y="5134067"/>
            <a:ext cx="185426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(1 – Tributos)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BF15ECC-2133-CE09-B227-AA3B3B75D337}"/>
              </a:ext>
            </a:extLst>
          </p:cNvPr>
          <p:cNvSpPr txBox="1"/>
          <p:nvPr/>
        </p:nvSpPr>
        <p:spPr>
          <a:xfrm>
            <a:off x="3817558" y="4833245"/>
            <a:ext cx="185426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/>
              <a:t>(</a:t>
            </a:r>
            <a:r>
              <a:rPr lang="pt-BR" sz="1200" dirty="0">
                <a:solidFill>
                  <a:srgbClr val="313131"/>
                </a:solidFill>
              </a:rPr>
              <a:t>ROIC x Capital investido)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8030C38-AD8A-A92B-4F04-18AF3BF8F0A8}"/>
              </a:ext>
            </a:extLst>
          </p:cNvPr>
          <p:cNvSpPr txBox="1"/>
          <p:nvPr/>
        </p:nvSpPr>
        <p:spPr>
          <a:xfrm>
            <a:off x="4873639" y="5465834"/>
            <a:ext cx="91440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Volume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8A7A35DB-8F27-1FB1-109A-3F4767CC1CF2}"/>
              </a:ext>
            </a:extLst>
          </p:cNvPr>
          <p:cNvCxnSpPr>
            <a:cxnSpLocks/>
          </p:cNvCxnSpPr>
          <p:nvPr/>
        </p:nvCxnSpPr>
        <p:spPr>
          <a:xfrm flipV="1">
            <a:off x="3836881" y="5459528"/>
            <a:ext cx="3106379" cy="6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AFAB9F75-E6E0-FD59-589D-05F6E8A79549}"/>
              </a:ext>
            </a:extLst>
          </p:cNvPr>
          <p:cNvCxnSpPr>
            <a:cxnSpLocks/>
          </p:cNvCxnSpPr>
          <p:nvPr/>
        </p:nvCxnSpPr>
        <p:spPr>
          <a:xfrm>
            <a:off x="3782645" y="5085728"/>
            <a:ext cx="1894105" cy="20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lchete Duplo 32">
            <a:extLst>
              <a:ext uri="{FF2B5EF4-FFF2-40B4-BE49-F238E27FC236}">
                <a16:creationId xmlns:a16="http://schemas.microsoft.com/office/drawing/2014/main" id="{F5E1E792-B43D-50A7-361E-FCFB35DDD859}"/>
              </a:ext>
            </a:extLst>
          </p:cNvPr>
          <p:cNvSpPr/>
          <p:nvPr/>
        </p:nvSpPr>
        <p:spPr>
          <a:xfrm>
            <a:off x="3718882" y="4785895"/>
            <a:ext cx="3315004" cy="650625"/>
          </a:xfrm>
          <a:prstGeom prst="bracketPair">
            <a:avLst>
              <a:gd name="adj" fmla="val 1515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688937F-2C52-EB5E-4754-1A7AD6A5A059}"/>
              </a:ext>
            </a:extLst>
          </p:cNvPr>
          <p:cNvSpPr txBox="1"/>
          <p:nvPr/>
        </p:nvSpPr>
        <p:spPr>
          <a:xfrm>
            <a:off x="2760416" y="2257045"/>
            <a:ext cx="1680950" cy="2542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400" b="1" dirty="0">
                <a:solidFill>
                  <a:srgbClr val="313131"/>
                </a:solidFill>
              </a:rPr>
              <a:t>ROIC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BA98256-BC1B-DF4C-8500-513DBFE191FE}"/>
              </a:ext>
            </a:extLst>
          </p:cNvPr>
          <p:cNvSpPr txBox="1"/>
          <p:nvPr/>
        </p:nvSpPr>
        <p:spPr>
          <a:xfrm>
            <a:off x="3370493" y="2247415"/>
            <a:ext cx="38779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=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D39F2CB-1657-03E7-8D50-B32CE95BE062}"/>
              </a:ext>
            </a:extLst>
          </p:cNvPr>
          <p:cNvSpPr txBox="1"/>
          <p:nvPr/>
        </p:nvSpPr>
        <p:spPr>
          <a:xfrm>
            <a:off x="3837136" y="2109662"/>
            <a:ext cx="126648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NOPAT</a:t>
            </a:r>
            <a:r>
              <a:rPr lang="pt-BR" sz="1200" baseline="30000" dirty="0">
                <a:solidFill>
                  <a:srgbClr val="313131"/>
                </a:solidFill>
              </a:rPr>
              <a:t>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C5DE4DA-74AA-3B56-C39A-866721320E4D}"/>
              </a:ext>
            </a:extLst>
          </p:cNvPr>
          <p:cNvSpPr txBox="1"/>
          <p:nvPr/>
        </p:nvSpPr>
        <p:spPr>
          <a:xfrm>
            <a:off x="4013178" y="2394537"/>
            <a:ext cx="91440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Capital investido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FB3FDD8-5BAB-96A5-5ED5-0F567E268998}"/>
              </a:ext>
            </a:extLst>
          </p:cNvPr>
          <p:cNvCxnSpPr>
            <a:cxnSpLocks/>
          </p:cNvCxnSpPr>
          <p:nvPr/>
        </p:nvCxnSpPr>
        <p:spPr>
          <a:xfrm flipV="1">
            <a:off x="3745804" y="2388231"/>
            <a:ext cx="1449148" cy="6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7B4BE13-13C3-AA41-B171-8CE1FAA70AE7}"/>
              </a:ext>
            </a:extLst>
          </p:cNvPr>
          <p:cNvSpPr txBox="1"/>
          <p:nvPr/>
        </p:nvSpPr>
        <p:spPr>
          <a:xfrm>
            <a:off x="5316192" y="3560263"/>
            <a:ext cx="38779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200" dirty="0"/>
              <a:t>=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F659C9B-A6F0-4A67-E68D-ED0D1A4D7B17}"/>
              </a:ext>
            </a:extLst>
          </p:cNvPr>
          <p:cNvSpPr txBox="1"/>
          <p:nvPr/>
        </p:nvSpPr>
        <p:spPr>
          <a:xfrm>
            <a:off x="3857598" y="3423886"/>
            <a:ext cx="126648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EBIT (1 – Tributos)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A314034-3580-ADB0-B39E-160D8149A9E2}"/>
              </a:ext>
            </a:extLst>
          </p:cNvPr>
          <p:cNvSpPr txBox="1"/>
          <p:nvPr/>
        </p:nvSpPr>
        <p:spPr>
          <a:xfrm>
            <a:off x="4033640" y="3708761"/>
            <a:ext cx="91440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Capital investido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95B96D3A-8825-31A6-06AD-586943ABD26B}"/>
              </a:ext>
            </a:extLst>
          </p:cNvPr>
          <p:cNvCxnSpPr>
            <a:cxnSpLocks/>
          </p:cNvCxnSpPr>
          <p:nvPr/>
        </p:nvCxnSpPr>
        <p:spPr>
          <a:xfrm flipV="1">
            <a:off x="3766266" y="3702455"/>
            <a:ext cx="1449148" cy="6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6FBAC84-32E3-77FA-DA33-546672B4CFA3}"/>
              </a:ext>
            </a:extLst>
          </p:cNvPr>
          <p:cNvSpPr txBox="1"/>
          <p:nvPr/>
        </p:nvSpPr>
        <p:spPr>
          <a:xfrm>
            <a:off x="2760416" y="3583061"/>
            <a:ext cx="1680950" cy="2542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400" b="1" dirty="0">
                <a:solidFill>
                  <a:srgbClr val="313131"/>
                </a:solidFill>
              </a:rPr>
              <a:t>ROIC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BA508EF-9C3F-DDDB-7491-5CF399BFEF23}"/>
              </a:ext>
            </a:extLst>
          </p:cNvPr>
          <p:cNvSpPr txBox="1"/>
          <p:nvPr/>
        </p:nvSpPr>
        <p:spPr>
          <a:xfrm>
            <a:off x="6468216" y="3423941"/>
            <a:ext cx="126648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(Receita </a:t>
            </a:r>
            <a:r>
              <a:rPr lang="pt-BR" sz="1200" dirty="0" err="1">
                <a:solidFill>
                  <a:srgbClr val="313131"/>
                </a:solidFill>
              </a:rPr>
              <a:t>Liq</a:t>
            </a:r>
            <a:r>
              <a:rPr lang="pt-BR" sz="1200" dirty="0">
                <a:solidFill>
                  <a:srgbClr val="313131"/>
                </a:solidFill>
              </a:rPr>
              <a:t>. – Opex – Deprec.) (1 – Tributos)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A23397F-A2EF-93B1-A346-10DF498FE065}"/>
              </a:ext>
            </a:extLst>
          </p:cNvPr>
          <p:cNvSpPr txBox="1"/>
          <p:nvPr/>
        </p:nvSpPr>
        <p:spPr>
          <a:xfrm>
            <a:off x="6644258" y="3708816"/>
            <a:ext cx="91440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rgbClr val="313131"/>
                </a:solidFill>
              </a:rPr>
              <a:t>Capital investido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E035392-C959-63BA-128E-3802811EBD94}"/>
              </a:ext>
            </a:extLst>
          </p:cNvPr>
          <p:cNvCxnSpPr>
            <a:cxnSpLocks/>
          </p:cNvCxnSpPr>
          <p:nvPr/>
        </p:nvCxnSpPr>
        <p:spPr>
          <a:xfrm flipV="1">
            <a:off x="5689468" y="3707033"/>
            <a:ext cx="2823981" cy="6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54ABF22-AABD-360D-CA3C-370300981F43}"/>
              </a:ext>
            </a:extLst>
          </p:cNvPr>
          <p:cNvSpPr txBox="1"/>
          <p:nvPr/>
        </p:nvSpPr>
        <p:spPr>
          <a:xfrm>
            <a:off x="3370493" y="3573431"/>
            <a:ext cx="38779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200" dirty="0"/>
              <a:t>=</a:t>
            </a:r>
          </a:p>
        </p:txBody>
      </p:sp>
      <p:sp>
        <p:nvSpPr>
          <p:cNvPr id="48" name="Balão de Fala: Retângulo 47">
            <a:extLst>
              <a:ext uri="{FF2B5EF4-FFF2-40B4-BE49-F238E27FC236}">
                <a16:creationId xmlns:a16="http://schemas.microsoft.com/office/drawing/2014/main" id="{056AD000-3672-4D3D-C544-C08BE6921A12}"/>
              </a:ext>
            </a:extLst>
          </p:cNvPr>
          <p:cNvSpPr/>
          <p:nvPr/>
        </p:nvSpPr>
        <p:spPr>
          <a:xfrm>
            <a:off x="6113072" y="3058280"/>
            <a:ext cx="1686368" cy="236804"/>
          </a:xfrm>
          <a:prstGeom prst="wedgeRectCallout">
            <a:avLst>
              <a:gd name="adj1" fmla="val -54384"/>
              <a:gd name="adj2" fmla="val 94016"/>
            </a:avLst>
          </a:prstGeom>
          <a:solidFill>
            <a:srgbClr val="DFE0E0"/>
          </a:solidFill>
          <a:ln>
            <a:solidFill>
              <a:srgbClr val="787A7B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x Tarifa líquida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E3E8296-253F-DA93-4380-7DCBF044EA3A}"/>
              </a:ext>
            </a:extLst>
          </p:cNvPr>
          <p:cNvSpPr txBox="1"/>
          <p:nvPr/>
        </p:nvSpPr>
        <p:spPr>
          <a:xfrm>
            <a:off x="3383469" y="5317949"/>
            <a:ext cx="38779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200" dirty="0"/>
              <a:t>=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234E33E-E10C-0BBA-8FD1-D638E4F439E7}"/>
              </a:ext>
            </a:extLst>
          </p:cNvPr>
          <p:cNvSpPr txBox="1"/>
          <p:nvPr/>
        </p:nvSpPr>
        <p:spPr>
          <a:xfrm>
            <a:off x="8518037" y="1343405"/>
            <a:ext cx="404566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rgbClr val="01567E"/>
                </a:solidFill>
              </a:rPr>
              <a:t>Critérios a serem seguidos para remuneração pelo acesso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4B520A8-B837-B680-5192-028E524F4484}"/>
              </a:ext>
            </a:extLst>
          </p:cNvPr>
          <p:cNvSpPr/>
          <p:nvPr/>
        </p:nvSpPr>
        <p:spPr>
          <a:xfrm>
            <a:off x="9322205" y="2042974"/>
            <a:ext cx="2637825" cy="1129011"/>
          </a:xfrm>
          <a:prstGeom prst="rect">
            <a:avLst/>
          </a:prstGeom>
          <a:solidFill>
            <a:srgbClr val="DFE0E0">
              <a:alpha val="25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l">
              <a:spcAft>
                <a:spcPts val="300"/>
              </a:spcAft>
              <a:buFont typeface="+mj-lt"/>
              <a:buAutoNum type="arabicPeriod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Histórico Corrigido</a:t>
            </a:r>
            <a:r>
              <a:rPr lang="pt-BR" sz="1200" b="1" baseline="30000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marL="342900" indent="-342900" algn="l">
              <a:spcAft>
                <a:spcPts val="300"/>
              </a:spcAft>
              <a:buFont typeface="+mj-lt"/>
              <a:buAutoNum type="arabicPeriod" startAt="2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Amortização linear</a:t>
            </a:r>
          </a:p>
          <a:p>
            <a:pPr marL="342900" indent="-342900" algn="l">
              <a:spcAft>
                <a:spcPts val="300"/>
              </a:spcAft>
              <a:buFont typeface="+mj-lt"/>
              <a:buAutoNum type="arabicPeriod" startAt="3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Custos operacionais</a:t>
            </a:r>
            <a:r>
              <a:rPr lang="pt-BR" sz="1200" b="1" baseline="30000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pt-BR" sz="1200" b="1" dirty="0">
              <a:solidFill>
                <a:srgbClr val="0156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spcAft>
                <a:spcPts val="300"/>
              </a:spcAft>
              <a:buFont typeface="+mj-lt"/>
              <a:buAutoNum type="arabicPeriod" startAt="4"/>
            </a:pPr>
            <a:r>
              <a:rPr lang="pt-BR" sz="12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de capital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1299312-B652-2C45-36BE-880531423AE0}"/>
              </a:ext>
            </a:extLst>
          </p:cNvPr>
          <p:cNvSpPr txBox="1"/>
          <p:nvPr/>
        </p:nvSpPr>
        <p:spPr>
          <a:xfrm>
            <a:off x="4313508" y="4357645"/>
            <a:ext cx="255715" cy="227174"/>
          </a:xfrm>
          <a:prstGeom prst="wedgeRectCallout">
            <a:avLst>
              <a:gd name="adj1" fmla="val -98768"/>
              <a:gd name="adj2" fmla="val 146079"/>
            </a:avLst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rgbClr val="01567E"/>
                </a:solidFill>
              </a:rPr>
              <a:t>4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FFCACB6-0492-D96F-9B21-2B7BF83C5E64}"/>
              </a:ext>
            </a:extLst>
          </p:cNvPr>
          <p:cNvSpPr txBox="1"/>
          <p:nvPr/>
        </p:nvSpPr>
        <p:spPr>
          <a:xfrm>
            <a:off x="5033659" y="4388467"/>
            <a:ext cx="255715" cy="227174"/>
          </a:xfrm>
          <a:prstGeom prst="wedgeRectCallout">
            <a:avLst>
              <a:gd name="adj1" fmla="val 34180"/>
              <a:gd name="adj2" fmla="val 151239"/>
            </a:avLst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rgbClr val="01567E"/>
                </a:solidFill>
              </a:rPr>
              <a:t>1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2D4F9B1-EB39-D37E-B793-BD7209E077E0}"/>
              </a:ext>
            </a:extLst>
          </p:cNvPr>
          <p:cNvSpPr txBox="1"/>
          <p:nvPr/>
        </p:nvSpPr>
        <p:spPr>
          <a:xfrm>
            <a:off x="5459311" y="5218217"/>
            <a:ext cx="1235625" cy="574446"/>
          </a:xfrm>
          <a:custGeom>
            <a:avLst/>
            <a:gdLst>
              <a:gd name="connsiteX0" fmla="*/ 0 w 255715"/>
              <a:gd name="connsiteY0" fmla="*/ 0 h 227174"/>
              <a:gd name="connsiteX1" fmla="*/ 42619 w 255715"/>
              <a:gd name="connsiteY1" fmla="*/ 0 h 227174"/>
              <a:gd name="connsiteX2" fmla="*/ 42619 w 255715"/>
              <a:gd name="connsiteY2" fmla="*/ 0 h 227174"/>
              <a:gd name="connsiteX3" fmla="*/ 106548 w 255715"/>
              <a:gd name="connsiteY3" fmla="*/ 0 h 227174"/>
              <a:gd name="connsiteX4" fmla="*/ 255715 w 255715"/>
              <a:gd name="connsiteY4" fmla="*/ 0 h 227174"/>
              <a:gd name="connsiteX5" fmla="*/ 255715 w 255715"/>
              <a:gd name="connsiteY5" fmla="*/ 37862 h 227174"/>
              <a:gd name="connsiteX6" fmla="*/ 255715 w 255715"/>
              <a:gd name="connsiteY6" fmla="*/ 37862 h 227174"/>
              <a:gd name="connsiteX7" fmla="*/ 255715 w 255715"/>
              <a:gd name="connsiteY7" fmla="*/ 94656 h 227174"/>
              <a:gd name="connsiteX8" fmla="*/ 255715 w 255715"/>
              <a:gd name="connsiteY8" fmla="*/ 227174 h 227174"/>
              <a:gd name="connsiteX9" fmla="*/ 106548 w 255715"/>
              <a:gd name="connsiteY9" fmla="*/ 227174 h 227174"/>
              <a:gd name="connsiteX10" fmla="*/ 42619 w 255715"/>
              <a:gd name="connsiteY10" fmla="*/ 227174 h 227174"/>
              <a:gd name="connsiteX11" fmla="*/ 42619 w 255715"/>
              <a:gd name="connsiteY11" fmla="*/ 227174 h 227174"/>
              <a:gd name="connsiteX12" fmla="*/ 0 w 255715"/>
              <a:gd name="connsiteY12" fmla="*/ 227174 h 227174"/>
              <a:gd name="connsiteX13" fmla="*/ 0 w 255715"/>
              <a:gd name="connsiteY13" fmla="*/ 94656 h 227174"/>
              <a:gd name="connsiteX14" fmla="*/ -602127 w 255715"/>
              <a:gd name="connsiteY14" fmla="*/ -347624 h 227174"/>
              <a:gd name="connsiteX15" fmla="*/ 0 w 255715"/>
              <a:gd name="connsiteY15" fmla="*/ 37862 h 227174"/>
              <a:gd name="connsiteX16" fmla="*/ 0 w 255715"/>
              <a:gd name="connsiteY16" fmla="*/ 0 h 227174"/>
              <a:gd name="connsiteX0" fmla="*/ 602127 w 862759"/>
              <a:gd name="connsiteY0" fmla="*/ 347624 h 574798"/>
              <a:gd name="connsiteX1" fmla="*/ 644746 w 862759"/>
              <a:gd name="connsiteY1" fmla="*/ 347624 h 574798"/>
              <a:gd name="connsiteX2" fmla="*/ 644746 w 862759"/>
              <a:gd name="connsiteY2" fmla="*/ 347624 h 574798"/>
              <a:gd name="connsiteX3" fmla="*/ 708675 w 862759"/>
              <a:gd name="connsiteY3" fmla="*/ 347624 h 574798"/>
              <a:gd name="connsiteX4" fmla="*/ 857842 w 862759"/>
              <a:gd name="connsiteY4" fmla="*/ 347624 h 574798"/>
              <a:gd name="connsiteX5" fmla="*/ 857842 w 862759"/>
              <a:gd name="connsiteY5" fmla="*/ 385486 h 574798"/>
              <a:gd name="connsiteX6" fmla="*/ 857842 w 862759"/>
              <a:gd name="connsiteY6" fmla="*/ 385486 h 574798"/>
              <a:gd name="connsiteX7" fmla="*/ 862759 w 862759"/>
              <a:gd name="connsiteY7" fmla="*/ 411558 h 574798"/>
              <a:gd name="connsiteX8" fmla="*/ 857842 w 862759"/>
              <a:gd name="connsiteY8" fmla="*/ 442280 h 574798"/>
              <a:gd name="connsiteX9" fmla="*/ 857842 w 862759"/>
              <a:gd name="connsiteY9" fmla="*/ 574798 h 574798"/>
              <a:gd name="connsiteX10" fmla="*/ 708675 w 862759"/>
              <a:gd name="connsiteY10" fmla="*/ 574798 h 574798"/>
              <a:gd name="connsiteX11" fmla="*/ 644746 w 862759"/>
              <a:gd name="connsiteY11" fmla="*/ 574798 h 574798"/>
              <a:gd name="connsiteX12" fmla="*/ 644746 w 862759"/>
              <a:gd name="connsiteY12" fmla="*/ 574798 h 574798"/>
              <a:gd name="connsiteX13" fmla="*/ 602127 w 862759"/>
              <a:gd name="connsiteY13" fmla="*/ 574798 h 574798"/>
              <a:gd name="connsiteX14" fmla="*/ 602127 w 862759"/>
              <a:gd name="connsiteY14" fmla="*/ 442280 h 574798"/>
              <a:gd name="connsiteX15" fmla="*/ 0 w 862759"/>
              <a:gd name="connsiteY15" fmla="*/ 0 h 574798"/>
              <a:gd name="connsiteX16" fmla="*/ 602127 w 862759"/>
              <a:gd name="connsiteY16" fmla="*/ 385486 h 574798"/>
              <a:gd name="connsiteX17" fmla="*/ 602127 w 862759"/>
              <a:gd name="connsiteY17" fmla="*/ 347624 h 574798"/>
              <a:gd name="connsiteX0" fmla="*/ 602127 w 1286621"/>
              <a:gd name="connsiteY0" fmla="*/ 347624 h 574798"/>
              <a:gd name="connsiteX1" fmla="*/ 644746 w 1286621"/>
              <a:gd name="connsiteY1" fmla="*/ 347624 h 574798"/>
              <a:gd name="connsiteX2" fmla="*/ 644746 w 1286621"/>
              <a:gd name="connsiteY2" fmla="*/ 347624 h 574798"/>
              <a:gd name="connsiteX3" fmla="*/ 708675 w 1286621"/>
              <a:gd name="connsiteY3" fmla="*/ 347624 h 574798"/>
              <a:gd name="connsiteX4" fmla="*/ 857842 w 1286621"/>
              <a:gd name="connsiteY4" fmla="*/ 347624 h 574798"/>
              <a:gd name="connsiteX5" fmla="*/ 857842 w 1286621"/>
              <a:gd name="connsiteY5" fmla="*/ 385486 h 574798"/>
              <a:gd name="connsiteX6" fmla="*/ 857842 w 1286621"/>
              <a:gd name="connsiteY6" fmla="*/ 385486 h 574798"/>
              <a:gd name="connsiteX7" fmla="*/ 1286621 w 1286621"/>
              <a:gd name="connsiteY7" fmla="*/ 44845 h 574798"/>
              <a:gd name="connsiteX8" fmla="*/ 857842 w 1286621"/>
              <a:gd name="connsiteY8" fmla="*/ 442280 h 574798"/>
              <a:gd name="connsiteX9" fmla="*/ 857842 w 1286621"/>
              <a:gd name="connsiteY9" fmla="*/ 574798 h 574798"/>
              <a:gd name="connsiteX10" fmla="*/ 708675 w 1286621"/>
              <a:gd name="connsiteY10" fmla="*/ 574798 h 574798"/>
              <a:gd name="connsiteX11" fmla="*/ 644746 w 1286621"/>
              <a:gd name="connsiteY11" fmla="*/ 574798 h 574798"/>
              <a:gd name="connsiteX12" fmla="*/ 644746 w 1286621"/>
              <a:gd name="connsiteY12" fmla="*/ 574798 h 574798"/>
              <a:gd name="connsiteX13" fmla="*/ 602127 w 1286621"/>
              <a:gd name="connsiteY13" fmla="*/ 574798 h 574798"/>
              <a:gd name="connsiteX14" fmla="*/ 602127 w 1286621"/>
              <a:gd name="connsiteY14" fmla="*/ 442280 h 574798"/>
              <a:gd name="connsiteX15" fmla="*/ 0 w 1286621"/>
              <a:gd name="connsiteY15" fmla="*/ 0 h 574798"/>
              <a:gd name="connsiteX16" fmla="*/ 602127 w 1286621"/>
              <a:gd name="connsiteY16" fmla="*/ 385486 h 574798"/>
              <a:gd name="connsiteX17" fmla="*/ 602127 w 1286621"/>
              <a:gd name="connsiteY17" fmla="*/ 347624 h 574798"/>
              <a:gd name="connsiteX0" fmla="*/ 602127 w 1250108"/>
              <a:gd name="connsiteY0" fmla="*/ 371042 h 598216"/>
              <a:gd name="connsiteX1" fmla="*/ 644746 w 1250108"/>
              <a:gd name="connsiteY1" fmla="*/ 371042 h 598216"/>
              <a:gd name="connsiteX2" fmla="*/ 644746 w 1250108"/>
              <a:gd name="connsiteY2" fmla="*/ 371042 h 598216"/>
              <a:gd name="connsiteX3" fmla="*/ 708675 w 1250108"/>
              <a:gd name="connsiteY3" fmla="*/ 371042 h 598216"/>
              <a:gd name="connsiteX4" fmla="*/ 857842 w 1250108"/>
              <a:gd name="connsiteY4" fmla="*/ 371042 h 598216"/>
              <a:gd name="connsiteX5" fmla="*/ 857842 w 1250108"/>
              <a:gd name="connsiteY5" fmla="*/ 408904 h 598216"/>
              <a:gd name="connsiteX6" fmla="*/ 857842 w 1250108"/>
              <a:gd name="connsiteY6" fmla="*/ 408904 h 598216"/>
              <a:gd name="connsiteX7" fmla="*/ 1250108 w 1250108"/>
              <a:gd name="connsiteY7" fmla="*/ 0 h 598216"/>
              <a:gd name="connsiteX8" fmla="*/ 857842 w 1250108"/>
              <a:gd name="connsiteY8" fmla="*/ 465698 h 598216"/>
              <a:gd name="connsiteX9" fmla="*/ 857842 w 1250108"/>
              <a:gd name="connsiteY9" fmla="*/ 598216 h 598216"/>
              <a:gd name="connsiteX10" fmla="*/ 708675 w 1250108"/>
              <a:gd name="connsiteY10" fmla="*/ 598216 h 598216"/>
              <a:gd name="connsiteX11" fmla="*/ 644746 w 1250108"/>
              <a:gd name="connsiteY11" fmla="*/ 598216 h 598216"/>
              <a:gd name="connsiteX12" fmla="*/ 644746 w 1250108"/>
              <a:gd name="connsiteY12" fmla="*/ 598216 h 598216"/>
              <a:gd name="connsiteX13" fmla="*/ 602127 w 1250108"/>
              <a:gd name="connsiteY13" fmla="*/ 598216 h 598216"/>
              <a:gd name="connsiteX14" fmla="*/ 602127 w 1250108"/>
              <a:gd name="connsiteY14" fmla="*/ 465698 h 598216"/>
              <a:gd name="connsiteX15" fmla="*/ 0 w 1250108"/>
              <a:gd name="connsiteY15" fmla="*/ 23418 h 598216"/>
              <a:gd name="connsiteX16" fmla="*/ 602127 w 1250108"/>
              <a:gd name="connsiteY16" fmla="*/ 408904 h 598216"/>
              <a:gd name="connsiteX17" fmla="*/ 602127 w 1250108"/>
              <a:gd name="connsiteY17" fmla="*/ 371042 h 5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0108" h="598216">
                <a:moveTo>
                  <a:pt x="602127" y="371042"/>
                </a:moveTo>
                <a:lnTo>
                  <a:pt x="644746" y="371042"/>
                </a:lnTo>
                <a:lnTo>
                  <a:pt x="644746" y="371042"/>
                </a:lnTo>
                <a:lnTo>
                  <a:pt x="708675" y="371042"/>
                </a:lnTo>
                <a:lnTo>
                  <a:pt x="857842" y="371042"/>
                </a:lnTo>
                <a:lnTo>
                  <a:pt x="857842" y="408904"/>
                </a:lnTo>
                <a:lnTo>
                  <a:pt x="857842" y="408904"/>
                </a:lnTo>
                <a:lnTo>
                  <a:pt x="1250108" y="0"/>
                </a:lnTo>
                <a:lnTo>
                  <a:pt x="857842" y="465698"/>
                </a:lnTo>
                <a:lnTo>
                  <a:pt x="857842" y="598216"/>
                </a:lnTo>
                <a:lnTo>
                  <a:pt x="708675" y="598216"/>
                </a:lnTo>
                <a:lnTo>
                  <a:pt x="644746" y="598216"/>
                </a:lnTo>
                <a:lnTo>
                  <a:pt x="644746" y="598216"/>
                </a:lnTo>
                <a:lnTo>
                  <a:pt x="602127" y="598216"/>
                </a:lnTo>
                <a:lnTo>
                  <a:pt x="602127" y="465698"/>
                </a:lnTo>
                <a:lnTo>
                  <a:pt x="0" y="23418"/>
                </a:lnTo>
                <a:lnTo>
                  <a:pt x="602127" y="408904"/>
                </a:lnTo>
                <a:lnTo>
                  <a:pt x="602127" y="371042"/>
                </a:lnTo>
                <a:close/>
              </a:path>
            </a:pathLst>
          </a:cu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rgbClr val="01567E"/>
                </a:solidFill>
              </a:rPr>
              <a:t>   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39A4116-EF3F-06A3-70DF-1DA66C008E80}"/>
              </a:ext>
            </a:extLst>
          </p:cNvPr>
          <p:cNvSpPr txBox="1"/>
          <p:nvPr/>
        </p:nvSpPr>
        <p:spPr>
          <a:xfrm>
            <a:off x="6018117" y="4422715"/>
            <a:ext cx="255715" cy="227174"/>
          </a:xfrm>
          <a:prstGeom prst="wedgeRectCallout">
            <a:avLst>
              <a:gd name="adj1" fmla="val -20489"/>
              <a:gd name="adj2" fmla="val 154206"/>
            </a:avLst>
          </a:prstGeom>
          <a:solidFill>
            <a:srgbClr val="DFE0E0"/>
          </a:solidFill>
          <a:ln>
            <a:solidFill>
              <a:srgbClr val="787A7B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rgbClr val="01567E"/>
                </a:solidFill>
              </a:rPr>
              <a:t>3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CA36D53-D2B8-77C7-5D5D-C7EEACC5C830}"/>
              </a:ext>
            </a:extLst>
          </p:cNvPr>
          <p:cNvSpPr txBox="1"/>
          <p:nvPr/>
        </p:nvSpPr>
        <p:spPr>
          <a:xfrm>
            <a:off x="2917706" y="1343405"/>
            <a:ext cx="3677873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rgbClr val="01567E"/>
                </a:solidFill>
              </a:rPr>
              <a:t>Metodologia para definição da remuneração pelo acesso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E470D7A-5F76-954A-14B5-4E2FF5905F62}"/>
              </a:ext>
            </a:extLst>
          </p:cNvPr>
          <p:cNvSpPr txBox="1"/>
          <p:nvPr/>
        </p:nvSpPr>
        <p:spPr>
          <a:xfrm>
            <a:off x="5719046" y="4961523"/>
            <a:ext cx="126648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200" dirty="0"/>
              <a:t>+ </a:t>
            </a:r>
            <a:r>
              <a:rPr lang="pt-BR" sz="1200" dirty="0" err="1"/>
              <a:t>Opex</a:t>
            </a:r>
            <a:r>
              <a:rPr lang="pt-BR" sz="1200" dirty="0"/>
              <a:t> + Deprec.</a:t>
            </a:r>
            <a:endParaRPr lang="pt-BR" sz="1200" dirty="0">
              <a:solidFill>
                <a:srgbClr val="313131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4F251B8-D353-D626-D135-58908C7EF9F6}"/>
              </a:ext>
            </a:extLst>
          </p:cNvPr>
          <p:cNvSpPr txBox="1"/>
          <p:nvPr/>
        </p:nvSpPr>
        <p:spPr>
          <a:xfrm>
            <a:off x="6044374" y="5536950"/>
            <a:ext cx="269012" cy="273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rgbClr val="01567E"/>
                </a:solidFill>
              </a:rPr>
              <a:t>2</a:t>
            </a:r>
          </a:p>
        </p:txBody>
      </p:sp>
      <p:sp>
        <p:nvSpPr>
          <p:cNvPr id="59" name="Espaço Reservado para Texto 1">
            <a:extLst>
              <a:ext uri="{FF2B5EF4-FFF2-40B4-BE49-F238E27FC236}">
                <a16:creationId xmlns:a16="http://schemas.microsoft.com/office/drawing/2014/main" id="{E2AC46A5-800E-2B2E-2D16-FFA67C7791E4}"/>
              </a:ext>
            </a:extLst>
          </p:cNvPr>
          <p:cNvSpPr txBox="1">
            <a:spLocks/>
          </p:cNvSpPr>
          <p:nvPr/>
        </p:nvSpPr>
        <p:spPr>
          <a:xfrm>
            <a:off x="2733812" y="6391516"/>
            <a:ext cx="8970376" cy="4585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 dirty="0"/>
              <a:t>1) Investimentos realizados com data base atualizada para dez/2022 pelo IGP-M, desconsiderando bens já revertidos.; 2) Custos diretos e indiretos (10% SG&amp;A utilizado atualmente pelo pool), considerando apenas operação de recebimento e armazenagem (</a:t>
            </a:r>
            <a:r>
              <a:rPr lang="pt-BR" sz="1000" dirty="0" err="1"/>
              <a:t>ex</a:t>
            </a:r>
            <a:r>
              <a:rPr lang="pt-BR" sz="1000" dirty="0"/>
              <a:t> </a:t>
            </a:r>
            <a:r>
              <a:rPr lang="pt-BR" sz="1000" dirty="0" err="1"/>
              <a:t>into</a:t>
            </a:r>
            <a:r>
              <a:rPr lang="pt-BR" sz="1000" dirty="0"/>
              <a:t> plane; 3) </a:t>
            </a:r>
            <a:r>
              <a:rPr lang="en-US" sz="1000" dirty="0"/>
              <a:t>Net Operating Profit After Taxes</a:t>
            </a:r>
            <a:endParaRPr lang="pt-BR" sz="1000" dirty="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88B9732C-0083-CB61-AF53-718D3E2E7AD0}"/>
              </a:ext>
            </a:extLst>
          </p:cNvPr>
          <p:cNvSpPr txBox="1"/>
          <p:nvPr/>
        </p:nvSpPr>
        <p:spPr>
          <a:xfrm>
            <a:off x="2513740" y="51648"/>
            <a:ext cx="966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3.2. A fórmula do ROIC contempla os quatro critérios apontados pela ANAC para definição da remuneração pelo acesso</a:t>
            </a:r>
          </a:p>
        </p:txBody>
      </p:sp>
    </p:spTree>
    <p:extLst>
      <p:ext uri="{BB962C8B-B14F-4D97-AF65-F5344CB8AC3E}">
        <p14:creationId xmlns:p14="http://schemas.microsoft.com/office/powerpoint/2010/main" val="2916027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metodologia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cálculo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tarifa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relativa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à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prestação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serviços</a:t>
            </a:r>
            <a:endParaRPr lang="en-US" sz="1800" b="1" cap="small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6D1A79-A426-C78E-2DFA-A49D7A1B8947}"/>
              </a:ext>
            </a:extLst>
          </p:cNvPr>
          <p:cNvSpPr txBox="1"/>
          <p:nvPr/>
        </p:nvSpPr>
        <p:spPr>
          <a:xfrm>
            <a:off x="2534464" y="2802646"/>
            <a:ext cx="624548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400" b="1" dirty="0">
                <a:solidFill>
                  <a:srgbClr val="01567E"/>
                </a:solidFill>
              </a:rPr>
              <a:t>Tarifa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2F1975-6678-EF34-0E18-2E506896CFA6}"/>
              </a:ext>
            </a:extLst>
          </p:cNvPr>
          <p:cNvSpPr txBox="1"/>
          <p:nvPr/>
        </p:nvSpPr>
        <p:spPr>
          <a:xfrm>
            <a:off x="3129445" y="2801901"/>
            <a:ext cx="38779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200" dirty="0"/>
              <a:t>=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BCFEC2D-1DAC-30EA-FC22-0DCD58E9995E}"/>
              </a:ext>
            </a:extLst>
          </p:cNvPr>
          <p:cNvCxnSpPr>
            <a:cxnSpLocks/>
          </p:cNvCxnSpPr>
          <p:nvPr/>
        </p:nvCxnSpPr>
        <p:spPr>
          <a:xfrm>
            <a:off x="6438699" y="1243488"/>
            <a:ext cx="0" cy="2749062"/>
          </a:xfrm>
          <a:prstGeom prst="line">
            <a:avLst/>
          </a:prstGeom>
          <a:ln>
            <a:solidFill>
              <a:srgbClr val="CA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xograma: Operação Manual 10">
            <a:extLst>
              <a:ext uri="{FF2B5EF4-FFF2-40B4-BE49-F238E27FC236}">
                <a16:creationId xmlns:a16="http://schemas.microsoft.com/office/drawing/2014/main" id="{89BB3CF8-032E-7577-456B-93B2479D54B8}"/>
              </a:ext>
            </a:extLst>
          </p:cNvPr>
          <p:cNvSpPr/>
          <p:nvPr/>
        </p:nvSpPr>
        <p:spPr>
          <a:xfrm rot="5400000">
            <a:off x="5132780" y="2575325"/>
            <a:ext cx="2406083" cy="137823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A92EF7A-BD63-7947-2A9C-A482BCA1A92B}"/>
              </a:ext>
            </a:extLst>
          </p:cNvPr>
          <p:cNvSpPr txBox="1"/>
          <p:nvPr/>
        </p:nvSpPr>
        <p:spPr>
          <a:xfrm>
            <a:off x="3276851" y="2662026"/>
            <a:ext cx="185426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000" dirty="0">
                <a:solidFill>
                  <a:srgbClr val="313131"/>
                </a:solidFill>
              </a:rPr>
              <a:t>(1 – Tributos)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CCDDC1-4201-D6C5-6EE0-4AFBC4380F5C}"/>
              </a:ext>
            </a:extLst>
          </p:cNvPr>
          <p:cNvSpPr txBox="1"/>
          <p:nvPr/>
        </p:nvSpPr>
        <p:spPr>
          <a:xfrm>
            <a:off x="3271856" y="2359573"/>
            <a:ext cx="185426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000" dirty="0"/>
              <a:t>(</a:t>
            </a:r>
            <a:r>
              <a:rPr lang="pt-BR" sz="1000" dirty="0">
                <a:solidFill>
                  <a:srgbClr val="313131"/>
                </a:solidFill>
              </a:rPr>
              <a:t>ROIC x Capital investido)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A0C288-353A-AF27-DD3B-28CBA157BA27}"/>
              </a:ext>
            </a:extLst>
          </p:cNvPr>
          <p:cNvSpPr txBox="1"/>
          <p:nvPr/>
        </p:nvSpPr>
        <p:spPr>
          <a:xfrm>
            <a:off x="4257240" y="2981093"/>
            <a:ext cx="914400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000" dirty="0">
                <a:solidFill>
                  <a:srgbClr val="313131"/>
                </a:solidFill>
              </a:rPr>
              <a:t>Volume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76CC217-CAD9-A0E7-1331-36E97B31ED20}"/>
              </a:ext>
            </a:extLst>
          </p:cNvPr>
          <p:cNvCxnSpPr>
            <a:cxnSpLocks/>
          </p:cNvCxnSpPr>
          <p:nvPr/>
        </p:nvCxnSpPr>
        <p:spPr>
          <a:xfrm flipV="1">
            <a:off x="3487963" y="2987487"/>
            <a:ext cx="2567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B55AA9D-160F-BA64-E013-440739DB8C7D}"/>
              </a:ext>
            </a:extLst>
          </p:cNvPr>
          <p:cNvCxnSpPr>
            <a:cxnSpLocks/>
          </p:cNvCxnSpPr>
          <p:nvPr/>
        </p:nvCxnSpPr>
        <p:spPr>
          <a:xfrm>
            <a:off x="3478396" y="2613687"/>
            <a:ext cx="14230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lchete Duplo 18">
            <a:extLst>
              <a:ext uri="{FF2B5EF4-FFF2-40B4-BE49-F238E27FC236}">
                <a16:creationId xmlns:a16="http://schemas.microsoft.com/office/drawing/2014/main" id="{865B63D9-46BC-62C0-9DDE-3D9F64C0AC14}"/>
              </a:ext>
            </a:extLst>
          </p:cNvPr>
          <p:cNvSpPr/>
          <p:nvPr/>
        </p:nvSpPr>
        <p:spPr>
          <a:xfrm>
            <a:off x="3436155" y="2313854"/>
            <a:ext cx="2632771" cy="650625"/>
          </a:xfrm>
          <a:prstGeom prst="bracketPair">
            <a:avLst>
              <a:gd name="adj" fmla="val 1515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1AB6DA4-8C18-18E8-367C-5551BB161571}"/>
              </a:ext>
            </a:extLst>
          </p:cNvPr>
          <p:cNvSpPr txBox="1"/>
          <p:nvPr/>
        </p:nvSpPr>
        <p:spPr>
          <a:xfrm>
            <a:off x="4900640" y="2473320"/>
            <a:ext cx="1266485" cy="2735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1000" dirty="0"/>
              <a:t>+ </a:t>
            </a:r>
            <a:r>
              <a:rPr lang="pt-BR" sz="1000" dirty="0" err="1"/>
              <a:t>Opex</a:t>
            </a:r>
            <a:r>
              <a:rPr lang="pt-BR" sz="1000" dirty="0"/>
              <a:t> + Deprec.</a:t>
            </a:r>
            <a:endParaRPr lang="pt-BR" sz="1000" dirty="0">
              <a:solidFill>
                <a:srgbClr val="31313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B0846B4-38A8-CCD0-494A-8BB829279A14}"/>
              </a:ext>
            </a:extLst>
          </p:cNvPr>
          <p:cNvSpPr/>
          <p:nvPr/>
        </p:nvSpPr>
        <p:spPr>
          <a:xfrm>
            <a:off x="8162814" y="1441195"/>
            <a:ext cx="2529317" cy="374533"/>
          </a:xfrm>
          <a:prstGeom prst="rect">
            <a:avLst/>
          </a:prstGeom>
          <a:noFill/>
          <a:ln>
            <a:solidFill>
              <a:srgbClr val="01567E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3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Premissas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9CF860-ACEE-16A0-935A-2277B980675F}"/>
              </a:ext>
            </a:extLst>
          </p:cNvPr>
          <p:cNvSpPr/>
          <p:nvPr/>
        </p:nvSpPr>
        <p:spPr>
          <a:xfrm>
            <a:off x="8162814" y="4137945"/>
            <a:ext cx="3156856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6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Tarifa líquida resultante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D7A8FF6-C784-4DA3-EDAE-604B527E246B}"/>
              </a:ext>
            </a:extLst>
          </p:cNvPr>
          <p:cNvSpPr/>
          <p:nvPr/>
        </p:nvSpPr>
        <p:spPr>
          <a:xfrm>
            <a:off x="6576429" y="1845978"/>
            <a:ext cx="1357847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05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investido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D5DAD59-5C6B-FC93-C2C4-9B1BCC30A96B}"/>
              </a:ext>
            </a:extLst>
          </p:cNvPr>
          <p:cNvSpPr/>
          <p:nvPr/>
        </p:nvSpPr>
        <p:spPr>
          <a:xfrm>
            <a:off x="6576429" y="2141561"/>
            <a:ext cx="1357847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05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de capital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B9A538-AF09-13EE-CB7E-A049AC77EC1B}"/>
              </a:ext>
            </a:extLst>
          </p:cNvPr>
          <p:cNvSpPr/>
          <p:nvPr/>
        </p:nvSpPr>
        <p:spPr>
          <a:xfrm>
            <a:off x="6576429" y="2437144"/>
            <a:ext cx="1357847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05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Tributação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2BC9C6-D24E-1802-8B99-AF0A06A6A7BD}"/>
              </a:ext>
            </a:extLst>
          </p:cNvPr>
          <p:cNvSpPr/>
          <p:nvPr/>
        </p:nvSpPr>
        <p:spPr>
          <a:xfrm>
            <a:off x="6576428" y="2732727"/>
            <a:ext cx="1548000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05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Custos operacionais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369E6A4-02AA-0E1A-76AE-BF1875153C67}"/>
              </a:ext>
            </a:extLst>
          </p:cNvPr>
          <p:cNvSpPr/>
          <p:nvPr/>
        </p:nvSpPr>
        <p:spPr>
          <a:xfrm>
            <a:off x="6576429" y="3028310"/>
            <a:ext cx="1357847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05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Depreciação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4EAAD35F-6219-687C-E89A-744BB676D2B8}"/>
              </a:ext>
            </a:extLst>
          </p:cNvPr>
          <p:cNvSpPr/>
          <p:nvPr/>
        </p:nvSpPr>
        <p:spPr>
          <a:xfrm>
            <a:off x="6576429" y="3323895"/>
            <a:ext cx="1357847" cy="316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05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0FB60D6-FA72-CD66-AE0A-A0EB78C4565E}"/>
              </a:ext>
            </a:extLst>
          </p:cNvPr>
          <p:cNvCxnSpPr>
            <a:cxnSpLocks/>
          </p:cNvCxnSpPr>
          <p:nvPr/>
        </p:nvCxnSpPr>
        <p:spPr>
          <a:xfrm>
            <a:off x="8129456" y="2141561"/>
            <a:ext cx="3984568" cy="0"/>
          </a:xfrm>
          <a:prstGeom prst="line">
            <a:avLst/>
          </a:prstGeom>
          <a:ln>
            <a:solidFill>
              <a:srgbClr val="92B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215D5F48-E968-AEEF-5EF6-3DDCF2A5307E}"/>
              </a:ext>
            </a:extLst>
          </p:cNvPr>
          <p:cNvCxnSpPr>
            <a:cxnSpLocks/>
          </p:cNvCxnSpPr>
          <p:nvPr/>
        </p:nvCxnSpPr>
        <p:spPr>
          <a:xfrm>
            <a:off x="8129456" y="2441382"/>
            <a:ext cx="3984568" cy="0"/>
          </a:xfrm>
          <a:prstGeom prst="line">
            <a:avLst/>
          </a:prstGeom>
          <a:ln>
            <a:solidFill>
              <a:srgbClr val="92B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EE41A1BE-9D48-C7A9-0CCE-64DCB31C83DB}"/>
              </a:ext>
            </a:extLst>
          </p:cNvPr>
          <p:cNvCxnSpPr>
            <a:cxnSpLocks/>
          </p:cNvCxnSpPr>
          <p:nvPr/>
        </p:nvCxnSpPr>
        <p:spPr>
          <a:xfrm>
            <a:off x="8129456" y="2741203"/>
            <a:ext cx="3984568" cy="0"/>
          </a:xfrm>
          <a:prstGeom prst="line">
            <a:avLst/>
          </a:prstGeom>
          <a:ln>
            <a:solidFill>
              <a:srgbClr val="92B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871CB2B5-76D8-2B35-E612-3BF7AAA565CA}"/>
              </a:ext>
            </a:extLst>
          </p:cNvPr>
          <p:cNvCxnSpPr>
            <a:cxnSpLocks/>
          </p:cNvCxnSpPr>
          <p:nvPr/>
        </p:nvCxnSpPr>
        <p:spPr>
          <a:xfrm>
            <a:off x="8129456" y="3041024"/>
            <a:ext cx="3984568" cy="0"/>
          </a:xfrm>
          <a:prstGeom prst="line">
            <a:avLst/>
          </a:prstGeom>
          <a:ln>
            <a:solidFill>
              <a:srgbClr val="92B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E2C4085F-B666-ACE2-0A40-F3F59A64D779}"/>
              </a:ext>
            </a:extLst>
          </p:cNvPr>
          <p:cNvCxnSpPr>
            <a:cxnSpLocks/>
          </p:cNvCxnSpPr>
          <p:nvPr/>
        </p:nvCxnSpPr>
        <p:spPr>
          <a:xfrm>
            <a:off x="8129456" y="3340845"/>
            <a:ext cx="3984568" cy="0"/>
          </a:xfrm>
          <a:prstGeom prst="line">
            <a:avLst/>
          </a:prstGeom>
          <a:ln>
            <a:solidFill>
              <a:srgbClr val="92B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874AFB25-32F3-9A47-1BD7-50F58B373961}"/>
              </a:ext>
            </a:extLst>
          </p:cNvPr>
          <p:cNvCxnSpPr>
            <a:cxnSpLocks/>
          </p:cNvCxnSpPr>
          <p:nvPr/>
        </p:nvCxnSpPr>
        <p:spPr>
          <a:xfrm>
            <a:off x="8129456" y="3640665"/>
            <a:ext cx="3984568" cy="0"/>
          </a:xfrm>
          <a:prstGeom prst="line">
            <a:avLst/>
          </a:prstGeom>
          <a:ln>
            <a:solidFill>
              <a:srgbClr val="92B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>
            <a:extLst>
              <a:ext uri="{FF2B5EF4-FFF2-40B4-BE49-F238E27FC236}">
                <a16:creationId xmlns:a16="http://schemas.microsoft.com/office/drawing/2014/main" id="{FE7C1CD6-CE54-726A-012D-86E7B28D68C8}"/>
              </a:ext>
            </a:extLst>
          </p:cNvPr>
          <p:cNvSpPr/>
          <p:nvPr/>
        </p:nvSpPr>
        <p:spPr>
          <a:xfrm>
            <a:off x="8142840" y="1860166"/>
            <a:ext cx="3600000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Histórico corrigido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921FB56-4837-D17D-6FC9-211E11263EBB}"/>
              </a:ext>
            </a:extLst>
          </p:cNvPr>
          <p:cNvSpPr/>
          <p:nvPr/>
        </p:nvSpPr>
        <p:spPr>
          <a:xfrm>
            <a:off x="8142840" y="2188127"/>
            <a:ext cx="3874101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 operadores logísticos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23E04FB3-4A02-7958-7624-2DC6600E55F6}"/>
              </a:ext>
            </a:extLst>
          </p:cNvPr>
          <p:cNvSpPr/>
          <p:nvPr/>
        </p:nvSpPr>
        <p:spPr>
          <a:xfrm>
            <a:off x="8142840" y="2785354"/>
            <a:ext cx="3600000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Diretos e indiretos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000020FC-E002-AA60-6A8C-DB880ECDC57C}"/>
              </a:ext>
            </a:extLst>
          </p:cNvPr>
          <p:cNvSpPr/>
          <p:nvPr/>
        </p:nvSpPr>
        <p:spPr>
          <a:xfrm>
            <a:off x="8142840" y="3085173"/>
            <a:ext cx="3600000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até final do contrato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AD63915B-23B3-5E72-4EDA-7D08C99AF755}"/>
              </a:ext>
            </a:extLst>
          </p:cNvPr>
          <p:cNvSpPr/>
          <p:nvPr/>
        </p:nvSpPr>
        <p:spPr>
          <a:xfrm>
            <a:off x="8142840" y="3389029"/>
            <a:ext cx="3600000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Movimentado pelo pool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tângulo de cantos arredondados 103">
            <a:extLst>
              <a:ext uri="{FF2B5EF4-FFF2-40B4-BE49-F238E27FC236}">
                <a16:creationId xmlns:a16="http://schemas.microsoft.com/office/drawing/2014/main" id="{0CDE6145-4287-A3DC-406D-52C17FB299B9}"/>
              </a:ext>
            </a:extLst>
          </p:cNvPr>
          <p:cNvSpPr/>
          <p:nvPr/>
        </p:nvSpPr>
        <p:spPr>
          <a:xfrm>
            <a:off x="7593916" y="4296330"/>
            <a:ext cx="270897" cy="13619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tângulo de cantos arredondados 104">
            <a:extLst>
              <a:ext uri="{FF2B5EF4-FFF2-40B4-BE49-F238E27FC236}">
                <a16:creationId xmlns:a16="http://schemas.microsoft.com/office/drawing/2014/main" id="{0D15453E-6C10-D8BF-299E-6C92BB0E171F}"/>
              </a:ext>
            </a:extLst>
          </p:cNvPr>
          <p:cNvSpPr/>
          <p:nvPr/>
        </p:nvSpPr>
        <p:spPr>
          <a:xfrm>
            <a:off x="7593916" y="4129889"/>
            <a:ext cx="270897" cy="13619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F57186A9-76A3-1A11-725D-3776F3555990}"/>
              </a:ext>
            </a:extLst>
          </p:cNvPr>
          <p:cNvSpPr/>
          <p:nvPr/>
        </p:nvSpPr>
        <p:spPr>
          <a:xfrm>
            <a:off x="10903315" y="1874200"/>
            <a:ext cx="1122188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332 </a:t>
            </a:r>
            <a:r>
              <a:rPr lang="pt-BR" sz="1050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E8B2BBD1-C841-C47F-8A9E-783A4BBB478E}"/>
              </a:ext>
            </a:extLst>
          </p:cNvPr>
          <p:cNvSpPr/>
          <p:nvPr/>
        </p:nvSpPr>
        <p:spPr>
          <a:xfrm>
            <a:off x="10903315" y="2202161"/>
            <a:ext cx="1122188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25,64%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A2A6E7FB-2B1C-A104-57A8-CFA8DA22D8DF}"/>
              </a:ext>
            </a:extLst>
          </p:cNvPr>
          <p:cNvSpPr/>
          <p:nvPr/>
        </p:nvSpPr>
        <p:spPr>
          <a:xfrm>
            <a:off x="10903315" y="2507757"/>
            <a:ext cx="1122188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34%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784D097E-08AB-4E6A-8B21-C913B809C8FE}"/>
              </a:ext>
            </a:extLst>
          </p:cNvPr>
          <p:cNvSpPr/>
          <p:nvPr/>
        </p:nvSpPr>
        <p:spPr>
          <a:xfrm>
            <a:off x="10903315" y="2799388"/>
            <a:ext cx="1122188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6,9 </a:t>
            </a:r>
            <a:r>
              <a:rPr lang="pt-BR" sz="1050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5059C51D-8040-35D2-0CBC-D4AD21951C31}"/>
              </a:ext>
            </a:extLst>
          </p:cNvPr>
          <p:cNvSpPr/>
          <p:nvPr/>
        </p:nvSpPr>
        <p:spPr>
          <a:xfrm>
            <a:off x="10903315" y="3099207"/>
            <a:ext cx="1122188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30,2 </a:t>
            </a:r>
            <a:r>
              <a:rPr lang="pt-BR" sz="1050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65950D26-785B-F455-B02D-81A8246E2222}"/>
              </a:ext>
            </a:extLst>
          </p:cNvPr>
          <p:cNvSpPr/>
          <p:nvPr/>
        </p:nvSpPr>
        <p:spPr>
          <a:xfrm>
            <a:off x="10903315" y="3403063"/>
            <a:ext cx="1122188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 </a:t>
            </a:r>
            <a:r>
              <a:rPr lang="pt-BR" sz="1050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pt-BR" sz="1100" dirty="0">
              <a:solidFill>
                <a:srgbClr val="3131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7BC3647-B944-6A62-2ACA-0FDB86185746}"/>
              </a:ext>
            </a:extLst>
          </p:cNvPr>
          <p:cNvSpPr/>
          <p:nvPr/>
        </p:nvSpPr>
        <p:spPr>
          <a:xfrm>
            <a:off x="11147687" y="4117019"/>
            <a:ext cx="633445" cy="3167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600" b="1" dirty="0">
                <a:solidFill>
                  <a:srgbClr val="FF8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95,3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FAF8EAAE-1408-509C-2318-F6CBB510673C}"/>
              </a:ext>
            </a:extLst>
          </p:cNvPr>
          <p:cNvSpPr/>
          <p:nvPr/>
        </p:nvSpPr>
        <p:spPr>
          <a:xfrm>
            <a:off x="10789505" y="1441195"/>
            <a:ext cx="1317725" cy="374533"/>
          </a:xfrm>
          <a:prstGeom prst="rect">
            <a:avLst/>
          </a:prstGeom>
          <a:noFill/>
          <a:ln>
            <a:solidFill>
              <a:srgbClr val="01567E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t-BR" sz="1300" b="1" dirty="0">
                <a:solidFill>
                  <a:srgbClr val="0156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34A65EB-C732-119F-23E1-9A60F403ECBD}"/>
              </a:ext>
            </a:extLst>
          </p:cNvPr>
          <p:cNvSpPr/>
          <p:nvPr/>
        </p:nvSpPr>
        <p:spPr>
          <a:xfrm>
            <a:off x="8142840" y="2479453"/>
            <a:ext cx="3874101" cy="2163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pt-BR" sz="1100" b="1" dirty="0">
                <a:solidFill>
                  <a:srgbClr val="3131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3C96E0BB-7E74-4786-9D35-18853BAF2112}"/>
              </a:ext>
            </a:extLst>
          </p:cNvPr>
          <p:cNvSpPr txBox="1"/>
          <p:nvPr/>
        </p:nvSpPr>
        <p:spPr>
          <a:xfrm>
            <a:off x="8750827" y="4716438"/>
            <a:ext cx="3356404" cy="12051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Excluindo impostos sobre a receita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Arrendamento devido pela cessão de área aeroportuária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Pagamento de receita não tarifária (remuneração variável) de 10%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Áreas individuais no complexo aeroportuário</a:t>
            </a:r>
          </a:p>
        </p:txBody>
      </p:sp>
      <p:sp>
        <p:nvSpPr>
          <p:cNvPr id="84" name="Chave Esquerda 83">
            <a:extLst>
              <a:ext uri="{FF2B5EF4-FFF2-40B4-BE49-F238E27FC236}">
                <a16:creationId xmlns:a16="http://schemas.microsoft.com/office/drawing/2014/main" id="{51CE332C-E77E-4557-F871-4265BF207426}"/>
              </a:ext>
            </a:extLst>
          </p:cNvPr>
          <p:cNvSpPr/>
          <p:nvPr/>
        </p:nvSpPr>
        <p:spPr>
          <a:xfrm>
            <a:off x="8603377" y="4936672"/>
            <a:ext cx="147449" cy="9925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25A6E4D1-EF62-75B5-E0A9-C86807F4EBD1}"/>
              </a:ext>
            </a:extLst>
          </p:cNvPr>
          <p:cNvSpPr txBox="1"/>
          <p:nvPr/>
        </p:nvSpPr>
        <p:spPr>
          <a:xfrm>
            <a:off x="6082016" y="4944674"/>
            <a:ext cx="2495300" cy="9765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1200" dirty="0">
                <a:solidFill>
                  <a:schemeClr val="tx1"/>
                </a:solidFill>
              </a:rPr>
              <a:t>Valores pagos diretamente com GRU sem envolvimento do Pool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5FA56A59-CE7F-64A8-4646-9806C94D1679}"/>
              </a:ext>
            </a:extLst>
          </p:cNvPr>
          <p:cNvSpPr txBox="1"/>
          <p:nvPr/>
        </p:nvSpPr>
        <p:spPr>
          <a:xfrm>
            <a:off x="2835669" y="6351406"/>
            <a:ext cx="9279905" cy="494465"/>
          </a:xfrm>
          <a:prstGeom prst="rect">
            <a:avLst/>
          </a:prstGeom>
          <a:solidFill>
            <a:srgbClr val="DFE0E0">
              <a:alpha val="35000"/>
            </a:srgbClr>
          </a:solidFill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900" dirty="0"/>
              <a:t>Custo de capita</a:t>
            </a:r>
            <a:r>
              <a:rPr lang="pt-BR" sz="900" u="sng" dirty="0"/>
              <a:t>l</a:t>
            </a:r>
            <a:r>
              <a:rPr lang="pt-BR" sz="900" dirty="0"/>
              <a:t>: benchmark ROIC operadores logísticos do setor portuário de 25,64% (informações de balanço de </a:t>
            </a:r>
            <a:r>
              <a:rPr lang="pt-BR" sz="900" dirty="0" err="1"/>
              <a:t>Ageo</a:t>
            </a:r>
            <a:r>
              <a:rPr lang="pt-BR" sz="900" dirty="0"/>
              <a:t> (2019-20), </a:t>
            </a:r>
            <a:r>
              <a:rPr lang="pt-BR" sz="900" dirty="0" err="1"/>
              <a:t>Vopak</a:t>
            </a:r>
            <a:r>
              <a:rPr lang="pt-BR" sz="900" dirty="0"/>
              <a:t> (2019-20), Granel (2019-20) e Ultra (2020-21).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900" dirty="0"/>
              <a:t>Bens reversíveis: considerando que não houve reversão de ativos operacionais, no capital investido foram considerado bens revertidos apenas edificações.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603FF923-B506-E033-A4B6-254F78821A52}"/>
              </a:ext>
            </a:extLst>
          </p:cNvPr>
          <p:cNvSpPr txBox="1"/>
          <p:nvPr/>
        </p:nvSpPr>
        <p:spPr>
          <a:xfrm>
            <a:off x="2513740" y="51648"/>
            <a:ext cx="9663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3.3. Premissas consideradas para definição da tarifa resultante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FF56C9-0CB0-A6DE-C584-AB6C7D1E8D2D}"/>
              </a:ext>
            </a:extLst>
          </p:cNvPr>
          <p:cNvSpPr txBox="1"/>
          <p:nvPr/>
        </p:nvSpPr>
        <p:spPr>
          <a:xfrm>
            <a:off x="11554171" y="4315242"/>
            <a:ext cx="874587" cy="2125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800" dirty="0">
                <a:solidFill>
                  <a:schemeClr val="bg2"/>
                </a:solidFill>
              </a:rPr>
              <a:t>@ dez/22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346007-5111-469E-291E-8D424C1B1309}"/>
              </a:ext>
            </a:extLst>
          </p:cNvPr>
          <p:cNvSpPr txBox="1"/>
          <p:nvPr/>
        </p:nvSpPr>
        <p:spPr>
          <a:xfrm>
            <a:off x="2785225" y="3045001"/>
            <a:ext cx="874587" cy="2125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pt-BR" sz="800" dirty="0">
                <a:solidFill>
                  <a:schemeClr val="bg2"/>
                </a:solidFill>
              </a:rPr>
              <a:t>R$/m³</a:t>
            </a:r>
          </a:p>
        </p:txBody>
      </p:sp>
    </p:spTree>
    <p:extLst>
      <p:ext uri="{BB962C8B-B14F-4D97-AF65-F5344CB8AC3E}">
        <p14:creationId xmlns:p14="http://schemas.microsoft.com/office/powerpoint/2010/main" val="86307054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2F3B3-50CF-682B-E461-8D5E726D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08" y="-20083"/>
            <a:ext cx="10110952" cy="6868177"/>
          </a:xfrm>
          <a:prstGeom prst="rect">
            <a:avLst/>
          </a:prstGeom>
        </p:spPr>
      </p:pic>
      <p:sp>
        <p:nvSpPr>
          <p:cNvPr id="6" name="Google Shape;638;p52">
            <a:extLst>
              <a:ext uri="{FF2B5EF4-FFF2-40B4-BE49-F238E27FC236}">
                <a16:creationId xmlns:a16="http://schemas.microsoft.com/office/drawing/2014/main" id="{13BBEAF2-E109-0480-A83A-7A742CBCE668}"/>
              </a:ext>
            </a:extLst>
          </p:cNvPr>
          <p:cNvSpPr/>
          <p:nvPr/>
        </p:nvSpPr>
        <p:spPr>
          <a:xfrm>
            <a:off x="9690538" y="0"/>
            <a:ext cx="249405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A6CACBA0-C2CA-00F5-72A6-A10C2B754D06}"/>
              </a:ext>
            </a:extLst>
          </p:cNvPr>
          <p:cNvSpPr/>
          <p:nvPr/>
        </p:nvSpPr>
        <p:spPr>
          <a:xfrm>
            <a:off x="9685950" y="5662067"/>
            <a:ext cx="2494054" cy="6168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71;p55">
            <a:extLst>
              <a:ext uri="{FF2B5EF4-FFF2-40B4-BE49-F238E27FC236}">
                <a16:creationId xmlns:a16="http://schemas.microsoft.com/office/drawing/2014/main" id="{A989FF94-C85A-8B72-4E92-04356A777AC8}"/>
              </a:ext>
            </a:extLst>
          </p:cNvPr>
          <p:cNvSpPr/>
          <p:nvPr/>
        </p:nvSpPr>
        <p:spPr>
          <a:xfrm>
            <a:off x="9685950" y="6277511"/>
            <a:ext cx="2498642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0;p54">
            <a:extLst>
              <a:ext uri="{FF2B5EF4-FFF2-40B4-BE49-F238E27FC236}">
                <a16:creationId xmlns:a16="http://schemas.microsoft.com/office/drawing/2014/main" id="{57CE5621-EA44-50FF-8ADF-620150C4B075}"/>
              </a:ext>
            </a:extLst>
          </p:cNvPr>
          <p:cNvSpPr/>
          <p:nvPr/>
        </p:nvSpPr>
        <p:spPr>
          <a:xfrm>
            <a:off x="9685950" y="5047547"/>
            <a:ext cx="2494054" cy="614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613410"/>
            <a:ext cx="94539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46D23E-E216-9C65-5971-C10422A17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32245"/>
              </p:ext>
            </p:extLst>
          </p:nvPr>
        </p:nvGraphicFramePr>
        <p:xfrm>
          <a:off x="231970" y="1192953"/>
          <a:ext cx="7813032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032">
                  <a:extLst>
                    <a:ext uri="{9D8B030D-6E8A-4147-A177-3AD203B41FA5}">
                      <a16:colId xmlns:a16="http://schemas.microsoft.com/office/drawing/2014/main" val="3002657404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r>
                        <a:rPr lang="pt-BR" sz="2800" b="1" i="0" u="none" strike="noStrike" cap="small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Agenda</a:t>
                      </a: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Abertura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orientações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gerais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sobre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dinâmica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reunião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consulta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minuta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Termo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Condições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(“TCA”)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PAA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operado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pela CCAIG no Aeroporto de Guarulhos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2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meto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dologia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cálculo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tarifa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relativa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à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prestação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serviços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6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4. Esclarecimento de dúvidas sobre o processo de consulta</a:t>
                      </a:r>
                    </a:p>
                    <a:p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9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5. Encerramento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84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7602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2"/>
          <p:cNvSpPr/>
          <p:nvPr/>
        </p:nvSpPr>
        <p:spPr>
          <a:xfrm>
            <a:off x="9304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42;p44">
            <a:extLst>
              <a:ext uri="{FF2B5EF4-FFF2-40B4-BE49-F238E27FC236}">
                <a16:creationId xmlns:a16="http://schemas.microsoft.com/office/drawing/2014/main" id="{1FCC1884-7D25-49B3-DC43-CA4B79B72EFB}"/>
              </a:ext>
            </a:extLst>
          </p:cNvPr>
          <p:cNvSpPr/>
          <p:nvPr/>
        </p:nvSpPr>
        <p:spPr>
          <a:xfrm>
            <a:off x="-9302" y="606191"/>
            <a:ext cx="12210605" cy="6168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71;p55">
            <a:extLst>
              <a:ext uri="{FF2B5EF4-FFF2-40B4-BE49-F238E27FC236}">
                <a16:creationId xmlns:a16="http://schemas.microsoft.com/office/drawing/2014/main" id="{FF9F5977-757A-0263-D116-683049DA76C6}"/>
              </a:ext>
            </a:extLst>
          </p:cNvPr>
          <p:cNvSpPr/>
          <p:nvPr/>
        </p:nvSpPr>
        <p:spPr>
          <a:xfrm>
            <a:off x="9305" y="1217054"/>
            <a:ext cx="12191998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60;p54">
            <a:extLst>
              <a:ext uri="{FF2B5EF4-FFF2-40B4-BE49-F238E27FC236}">
                <a16:creationId xmlns:a16="http://schemas.microsoft.com/office/drawing/2014/main" id="{6598E8BC-1843-C2D4-213B-6E9E859445CF}"/>
              </a:ext>
            </a:extLst>
          </p:cNvPr>
          <p:cNvSpPr/>
          <p:nvPr/>
        </p:nvSpPr>
        <p:spPr>
          <a:xfrm>
            <a:off x="-9302" y="2181"/>
            <a:ext cx="12201302" cy="6145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090DD3-A26D-54E7-0975-149F4EEC8757}"/>
              </a:ext>
            </a:extLst>
          </p:cNvPr>
          <p:cNvSpPr txBox="1"/>
          <p:nvPr/>
        </p:nvSpPr>
        <p:spPr>
          <a:xfrm>
            <a:off x="656897" y="2999828"/>
            <a:ext cx="61065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Arial"/>
              </a:rPr>
              <a:t>Obrigado!</a:t>
            </a:r>
          </a:p>
          <a:p>
            <a:endParaRPr lang="pt-BR" sz="1800" b="1" cap="small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pt-BR" sz="1800" b="1" i="0" u="none" strike="noStrike" cap="small" dirty="0">
              <a:solidFill>
                <a:schemeClr val="bg1"/>
              </a:solidFill>
              <a:latin typeface="Tahoma"/>
              <a:ea typeface="Tahoma"/>
              <a:cs typeface="Tahoma"/>
              <a:sym typeface="Arial"/>
            </a:endParaRPr>
          </a:p>
          <a:p>
            <a:endParaRPr lang="pt-BR" sz="1800" b="1" cap="small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pt-BR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CCAIG </a:t>
            </a:r>
            <a:r>
              <a:rPr lang="pt-BR" sz="1800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(</a:t>
            </a:r>
            <a:r>
              <a:rPr lang="it-IT" sz="1800" cap="small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/>
              </a:rPr>
              <a:t>TCA_CCAIG@raizen.com</a:t>
            </a:r>
            <a:r>
              <a:rPr lang="it-IT" sz="1800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)</a:t>
            </a:r>
            <a:r>
              <a:rPr lang="it-IT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endParaRPr lang="pt-BR" sz="1800" b="1" cap="small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pt-BR" sz="1800" b="1" cap="small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pt-BR" sz="1800" b="1" cap="small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pt-BR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GRU </a:t>
            </a:r>
            <a:r>
              <a:rPr lang="pt-BR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Airport</a:t>
            </a:r>
            <a:r>
              <a:rPr lang="pt-BR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pt-BR" sz="1800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(</a:t>
            </a:r>
            <a:r>
              <a:rPr lang="pt-BR" sz="1800" cap="small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4"/>
              </a:rPr>
              <a:t>tca_gru@gru.com.br</a:t>
            </a:r>
            <a:r>
              <a:rPr lang="pt-BR" sz="1800" cap="small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) 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33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2F3B3-50CF-682B-E461-8D5E726D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08" y="-20083"/>
            <a:ext cx="10110952" cy="6868177"/>
          </a:xfrm>
          <a:prstGeom prst="rect">
            <a:avLst/>
          </a:prstGeom>
        </p:spPr>
      </p:pic>
      <p:sp>
        <p:nvSpPr>
          <p:cNvPr id="6" name="Google Shape;638;p52">
            <a:extLst>
              <a:ext uri="{FF2B5EF4-FFF2-40B4-BE49-F238E27FC236}">
                <a16:creationId xmlns:a16="http://schemas.microsoft.com/office/drawing/2014/main" id="{13BBEAF2-E109-0480-A83A-7A742CBCE668}"/>
              </a:ext>
            </a:extLst>
          </p:cNvPr>
          <p:cNvSpPr/>
          <p:nvPr/>
        </p:nvSpPr>
        <p:spPr>
          <a:xfrm>
            <a:off x="9690538" y="0"/>
            <a:ext cx="249405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A6CACBA0-C2CA-00F5-72A6-A10C2B754D06}"/>
              </a:ext>
            </a:extLst>
          </p:cNvPr>
          <p:cNvSpPr/>
          <p:nvPr/>
        </p:nvSpPr>
        <p:spPr>
          <a:xfrm>
            <a:off x="9685950" y="5662067"/>
            <a:ext cx="2494054" cy="6168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71;p55">
            <a:extLst>
              <a:ext uri="{FF2B5EF4-FFF2-40B4-BE49-F238E27FC236}">
                <a16:creationId xmlns:a16="http://schemas.microsoft.com/office/drawing/2014/main" id="{A989FF94-C85A-8B72-4E92-04356A777AC8}"/>
              </a:ext>
            </a:extLst>
          </p:cNvPr>
          <p:cNvSpPr/>
          <p:nvPr/>
        </p:nvSpPr>
        <p:spPr>
          <a:xfrm>
            <a:off x="9685950" y="6277511"/>
            <a:ext cx="2498642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0;p54">
            <a:extLst>
              <a:ext uri="{FF2B5EF4-FFF2-40B4-BE49-F238E27FC236}">
                <a16:creationId xmlns:a16="http://schemas.microsoft.com/office/drawing/2014/main" id="{57CE5621-EA44-50FF-8ADF-620150C4B075}"/>
              </a:ext>
            </a:extLst>
          </p:cNvPr>
          <p:cNvSpPr/>
          <p:nvPr/>
        </p:nvSpPr>
        <p:spPr>
          <a:xfrm>
            <a:off x="9685950" y="5047547"/>
            <a:ext cx="2494054" cy="614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613410"/>
            <a:ext cx="94539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46D23E-E216-9C65-5971-C10422A17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72670"/>
              </p:ext>
            </p:extLst>
          </p:nvPr>
        </p:nvGraphicFramePr>
        <p:xfrm>
          <a:off x="231970" y="1192953"/>
          <a:ext cx="9038855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032">
                  <a:extLst>
                    <a:ext uri="{9D8B030D-6E8A-4147-A177-3AD203B41FA5}">
                      <a16:colId xmlns:a16="http://schemas.microsoft.com/office/drawing/2014/main" val="3002657404"/>
                    </a:ext>
                  </a:extLst>
                </a:gridCol>
                <a:gridCol w="1225823">
                  <a:extLst>
                    <a:ext uri="{9D8B030D-6E8A-4147-A177-3AD203B41FA5}">
                      <a16:colId xmlns:a16="http://schemas.microsoft.com/office/drawing/2014/main" val="712585092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r>
                        <a:rPr lang="pt-BR" sz="2800" b="1" i="0" u="none" strike="noStrike" cap="small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Agenda</a:t>
                      </a: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Abertura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orientações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gerais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sobre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dinâmica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reunião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consulta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15 min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minuta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Termo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Condições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(“TCA”)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PAA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operado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pela CCAIG no Aeroporto de Guarulhos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30 min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2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meto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dologia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cálculo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tarifa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relativa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à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prestação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serviços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20 min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6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4. Esclarecimento de dúvidas sobre o processo de consulta</a:t>
                      </a: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25 min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9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5. Encerramento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2060"/>
                          </a:solidFill>
                        </a:rPr>
                        <a:t>5 min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84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996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2F3B3-50CF-682B-E461-8D5E726D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08" y="-20083"/>
            <a:ext cx="10110952" cy="6868177"/>
          </a:xfrm>
          <a:prstGeom prst="rect">
            <a:avLst/>
          </a:prstGeom>
        </p:spPr>
      </p:pic>
      <p:sp>
        <p:nvSpPr>
          <p:cNvPr id="6" name="Google Shape;638;p52">
            <a:extLst>
              <a:ext uri="{FF2B5EF4-FFF2-40B4-BE49-F238E27FC236}">
                <a16:creationId xmlns:a16="http://schemas.microsoft.com/office/drawing/2014/main" id="{13BBEAF2-E109-0480-A83A-7A742CBCE668}"/>
              </a:ext>
            </a:extLst>
          </p:cNvPr>
          <p:cNvSpPr/>
          <p:nvPr/>
        </p:nvSpPr>
        <p:spPr>
          <a:xfrm>
            <a:off x="9690538" y="0"/>
            <a:ext cx="249405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A6CACBA0-C2CA-00F5-72A6-A10C2B754D06}"/>
              </a:ext>
            </a:extLst>
          </p:cNvPr>
          <p:cNvSpPr/>
          <p:nvPr/>
        </p:nvSpPr>
        <p:spPr>
          <a:xfrm>
            <a:off x="9685950" y="5662067"/>
            <a:ext cx="2494054" cy="6168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71;p55">
            <a:extLst>
              <a:ext uri="{FF2B5EF4-FFF2-40B4-BE49-F238E27FC236}">
                <a16:creationId xmlns:a16="http://schemas.microsoft.com/office/drawing/2014/main" id="{A989FF94-C85A-8B72-4E92-04356A777AC8}"/>
              </a:ext>
            </a:extLst>
          </p:cNvPr>
          <p:cNvSpPr/>
          <p:nvPr/>
        </p:nvSpPr>
        <p:spPr>
          <a:xfrm>
            <a:off x="9685950" y="6277511"/>
            <a:ext cx="2498642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0;p54">
            <a:extLst>
              <a:ext uri="{FF2B5EF4-FFF2-40B4-BE49-F238E27FC236}">
                <a16:creationId xmlns:a16="http://schemas.microsoft.com/office/drawing/2014/main" id="{57CE5621-EA44-50FF-8ADF-620150C4B075}"/>
              </a:ext>
            </a:extLst>
          </p:cNvPr>
          <p:cNvSpPr/>
          <p:nvPr/>
        </p:nvSpPr>
        <p:spPr>
          <a:xfrm>
            <a:off x="9685950" y="5047547"/>
            <a:ext cx="2494054" cy="614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613410"/>
            <a:ext cx="94539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46D23E-E216-9C65-5971-C10422A17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46667"/>
              </p:ext>
            </p:extLst>
          </p:nvPr>
        </p:nvGraphicFramePr>
        <p:xfrm>
          <a:off x="231970" y="1192953"/>
          <a:ext cx="7813032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032">
                  <a:extLst>
                    <a:ext uri="{9D8B030D-6E8A-4147-A177-3AD203B41FA5}">
                      <a16:colId xmlns:a16="http://schemas.microsoft.com/office/drawing/2014/main" val="3002657404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r>
                        <a:rPr lang="pt-BR" sz="2800" b="1" i="0" u="none" strike="noStrike" cap="small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Agenda</a:t>
                      </a: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Abertura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orientações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gerais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sobre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a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dinâmica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reunião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processo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consulta</a:t>
                      </a:r>
                    </a:p>
                    <a:p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minuta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Termo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Condições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(“TCA”)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PAA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operado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pela CCAIG no Aeroporto de Guarulhos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2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meto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dologia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cálculo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tarifa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relativa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à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prestação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serviços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6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4. Esclarecimento de dúvidas sobre o processo de consulta</a:t>
                      </a: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9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5. Encerramento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84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9210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Abertura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rientações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gerais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dinâmica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reunião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processo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consulta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B01076-83E5-3331-0400-F0BF72EE9678}"/>
              </a:ext>
            </a:extLst>
          </p:cNvPr>
          <p:cNvSpPr txBox="1"/>
          <p:nvPr/>
        </p:nvSpPr>
        <p:spPr>
          <a:xfrm>
            <a:off x="2524249" y="675354"/>
            <a:ext cx="966775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1.1. Contextualização</a:t>
            </a:r>
            <a:r>
              <a:rPr lang="pt-BR" sz="1800" dirty="0"/>
              <a:t>: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Em junho de 2023, a ANAC editou a Resolução nº 717/2023, com o objetivo de promover alterações à Resolução nº 302/2014 e à Resolução nº 116/2009.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A garantia de livre acesso a </a:t>
            </a:r>
            <a:r>
              <a:rPr lang="pt-BR" sz="1600" b="1" dirty="0"/>
              <a:t>áreas aeroportuárias </a:t>
            </a:r>
            <a:r>
              <a:rPr lang="pt-BR" sz="1600" dirty="0"/>
              <a:t>para desenvolvimento de atividades por terceiros permanece em vigor, sendo a regra geral aplicável a todos os aeródromos (art. 9º).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No entanto, também foi previsto o </a:t>
            </a:r>
            <a:r>
              <a:rPr lang="pt-BR" sz="1600" b="1" dirty="0"/>
              <a:t>livre acesso aos Parques de Abastecimento de Aeronaves (PAA) </a:t>
            </a:r>
            <a:r>
              <a:rPr lang="pt-BR" sz="1600" dirty="0"/>
              <a:t>situados</a:t>
            </a:r>
            <a:r>
              <a:rPr lang="pt-BR" sz="1600" b="1" dirty="0"/>
              <a:t> </a:t>
            </a:r>
            <a:r>
              <a:rPr lang="pt-BR" sz="1600" dirty="0"/>
              <a:t>nos Aeroportos de </a:t>
            </a:r>
            <a:r>
              <a:rPr lang="pt-BR" sz="1600" b="1" dirty="0"/>
              <a:t>GRU e GIG </a:t>
            </a:r>
            <a:r>
              <a:rPr lang="pt-BR" sz="1600" dirty="0"/>
              <a:t>(art. 14-A), cabendo aos operadores do PAA (CCAIG) e aos Concessionários a definição de Termo de Condições de Acesso (TCA).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Em cumprimento ao disposto no art. 14-C da Res. 302, a proposta de TCA ao PAA operado pela CCAIG no Aeroporto de Guarulhos foi divulgada ao mercado em 31/10/2023 e encontra-se aberto período para recebimento de contribuições, que poderão ser enviadas até </a:t>
            </a:r>
            <a:r>
              <a:rPr lang="pt-BR" sz="1600" b="1" dirty="0"/>
              <a:t>29/02/2024</a:t>
            </a:r>
            <a:r>
              <a:rPr lang="pt-BR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A fim de facilitar a compreensão da documentação divulgada pelos eventuais interessados, a CCAIG e GRU </a:t>
            </a:r>
            <a:r>
              <a:rPr lang="pt-BR" sz="1600" dirty="0" err="1"/>
              <a:t>Airport</a:t>
            </a:r>
            <a:r>
              <a:rPr lang="pt-BR" sz="1600" dirty="0"/>
              <a:t> optaram pela realização da presente </a:t>
            </a:r>
            <a:r>
              <a:rPr lang="pt-BR" sz="1600" b="1" dirty="0"/>
              <a:t>reunião de apresentação </a:t>
            </a:r>
            <a:r>
              <a:rPr lang="pt-BR" sz="1600" dirty="0"/>
              <a:t>da proposta de TCA ao PAA operado pela CCAIG no Aeroporto de Guarulhos.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8E0A9A-C9CC-EB1E-91E8-A641D7711BD9}"/>
              </a:ext>
            </a:extLst>
          </p:cNvPr>
          <p:cNvSpPr txBox="1"/>
          <p:nvPr/>
        </p:nvSpPr>
        <p:spPr>
          <a:xfrm>
            <a:off x="0" y="-1985159"/>
            <a:ext cx="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cap="small">
                <a:solidFill>
                  <a:srgbClr val="002060"/>
                </a:solidFill>
                <a:latin typeface="Tahoma"/>
                <a:ea typeface="Tahoma"/>
                <a:cs typeface="Tahoma"/>
              </a:rPr>
              <a:t>1.1. Contextualização</a:t>
            </a:r>
            <a:r>
              <a:rPr lang="pt-BR" sz="1400"/>
              <a:t>: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220565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Abertura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rientações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gerais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dinâmica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reunião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1800" b="1" i="0" u="none" strike="noStrike" cap="small" baseline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processo</a:t>
            </a:r>
            <a:r>
              <a:rPr lang="en-US" sz="1800" b="1" i="0" u="none" strike="noStrike" cap="small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consulta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B01076-83E5-3331-0400-F0BF72EE9678}"/>
              </a:ext>
            </a:extLst>
          </p:cNvPr>
          <p:cNvSpPr txBox="1"/>
          <p:nvPr/>
        </p:nvSpPr>
        <p:spPr>
          <a:xfrm>
            <a:off x="2524249" y="14617"/>
            <a:ext cx="9667751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1.2. Dinâmica da Reunião de Apresentação</a:t>
            </a:r>
            <a:endParaRPr lang="pt-BR" sz="1800" dirty="0"/>
          </a:p>
          <a:p>
            <a:pPr marL="342900" indent="-342900">
              <a:buAutoNum type="arabicPeriod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/>
              <a:t>A duração da presente reunião é de 01h30 e tem por objetivo apresentar ao mercado </a:t>
            </a:r>
            <a:r>
              <a:rPr lang="pt-BR" sz="1500" b="1" dirty="0"/>
              <a:t>(1) </a:t>
            </a:r>
            <a:r>
              <a:rPr lang="pt-BR" sz="1500" dirty="0"/>
              <a:t>os principais aspectos da minuta de TCA divulgada pela CCAIG e GRU </a:t>
            </a:r>
            <a:r>
              <a:rPr lang="pt-BR" sz="1500" dirty="0" err="1"/>
              <a:t>Airport</a:t>
            </a:r>
            <a:r>
              <a:rPr lang="pt-BR" sz="1500" dirty="0"/>
              <a:t>; </a:t>
            </a:r>
            <a:r>
              <a:rPr lang="pt-BR" sz="1500" b="1" dirty="0"/>
              <a:t>(2) </a:t>
            </a:r>
            <a:r>
              <a:rPr lang="pt-BR" sz="1500" dirty="0"/>
              <a:t>a dinâmica do processo de consulta.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b="1" dirty="0"/>
              <a:t>Dúvidas sobre o processo de consulta </a:t>
            </a:r>
            <a:r>
              <a:rPr lang="pt-BR" sz="1500" dirty="0"/>
              <a:t>poderão ser enviadas pelos participantes </a:t>
            </a:r>
            <a:r>
              <a:rPr lang="pt-BR" sz="1500" b="1" dirty="0"/>
              <a:t>via chat </a:t>
            </a:r>
            <a:r>
              <a:rPr lang="pt-BR" sz="1500" dirty="0"/>
              <a:t>e serão respondidas ao final da exposição. Caso não haja tempo hábil, dúvidas serão respondidas por escrito, via e-mail.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/>
              <a:t>Eventuais </a:t>
            </a:r>
            <a:r>
              <a:rPr lang="pt-BR" sz="1500" b="1" dirty="0"/>
              <a:t>contribuições/sugestões </a:t>
            </a:r>
            <a:r>
              <a:rPr lang="pt-BR" sz="1500" dirty="0"/>
              <a:t>de aprimoramento à minuta de TCA devem ser enviados por escrito, até o dia </a:t>
            </a:r>
            <a:r>
              <a:rPr lang="pt-BR" sz="1500" b="1" dirty="0"/>
              <a:t>29/02/2023</a:t>
            </a:r>
            <a:r>
              <a:rPr lang="pt-BR" sz="1500" dirty="0"/>
              <a:t>, e serão avaliadas oportunamente pela CCAIG/GRU </a:t>
            </a:r>
            <a:r>
              <a:rPr lang="pt-BR" sz="1500" dirty="0" err="1"/>
              <a:t>Airport</a:t>
            </a:r>
            <a:r>
              <a:rPr lang="pt-BR" sz="1500" dirty="0"/>
              <a:t>, por ocasião da apresentação da versão final da minuta de TCA e seus anexos. A presente reunião </a:t>
            </a:r>
            <a:r>
              <a:rPr lang="pt-BR" sz="1500" b="1" dirty="0"/>
              <a:t>não </a:t>
            </a:r>
            <a:r>
              <a:rPr lang="pt-BR" sz="1500" dirty="0"/>
              <a:t>visa ao recebimento e/ou resposta a eventuais contribuições. </a:t>
            </a:r>
          </a:p>
          <a:p>
            <a:endParaRPr lang="pt-BR" sz="1600" dirty="0"/>
          </a:p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1.3. Processo de Consulta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A1698056-B05C-95BE-A424-5FE4C830D630}"/>
              </a:ext>
            </a:extLst>
          </p:cNvPr>
          <p:cNvCxnSpPr>
            <a:cxnSpLocks/>
          </p:cNvCxnSpPr>
          <p:nvPr/>
        </p:nvCxnSpPr>
        <p:spPr>
          <a:xfrm>
            <a:off x="2513739" y="4266942"/>
            <a:ext cx="96526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1CAC6A4-5055-3198-8D0C-2FAE0C850CA0}"/>
              </a:ext>
            </a:extLst>
          </p:cNvPr>
          <p:cNvCxnSpPr>
            <a:cxnSpLocks/>
          </p:cNvCxnSpPr>
          <p:nvPr/>
        </p:nvCxnSpPr>
        <p:spPr>
          <a:xfrm>
            <a:off x="2979672" y="4188100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150768-50FD-CBA7-2A61-6B617FD19123}"/>
              </a:ext>
            </a:extLst>
          </p:cNvPr>
          <p:cNvSpPr txBox="1"/>
          <p:nvPr/>
        </p:nvSpPr>
        <p:spPr>
          <a:xfrm>
            <a:off x="2407742" y="4422351"/>
            <a:ext cx="110180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Publicação </a:t>
            </a:r>
          </a:p>
          <a:p>
            <a:pPr algn="ctr"/>
            <a:r>
              <a:rPr lang="pt-BR" sz="1300" dirty="0"/>
              <a:t>da norma</a:t>
            </a:r>
          </a:p>
          <a:p>
            <a:pPr algn="ctr"/>
            <a:r>
              <a:rPr lang="pt-BR" sz="1300" dirty="0"/>
              <a:t>(Res. 717)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9535BBD-C865-DB6A-08B1-67C475C15D22}"/>
              </a:ext>
            </a:extLst>
          </p:cNvPr>
          <p:cNvSpPr txBox="1"/>
          <p:nvPr/>
        </p:nvSpPr>
        <p:spPr>
          <a:xfrm>
            <a:off x="2539375" y="3856298"/>
            <a:ext cx="792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tx1"/>
                </a:solidFill>
              </a:rPr>
              <a:t>Jun</a:t>
            </a:r>
            <a:r>
              <a:rPr lang="pt-BR" sz="1400" b="1" dirty="0">
                <a:solidFill>
                  <a:schemeClr val="tx1"/>
                </a:solidFill>
              </a:rPr>
              <a:t>/23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3EED059-23E2-6688-6058-4F363A3CB662}"/>
              </a:ext>
            </a:extLst>
          </p:cNvPr>
          <p:cNvSpPr txBox="1"/>
          <p:nvPr/>
        </p:nvSpPr>
        <p:spPr>
          <a:xfrm>
            <a:off x="5510586" y="3843561"/>
            <a:ext cx="792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Out</a:t>
            </a:r>
            <a:r>
              <a:rPr lang="pt-BR" sz="1400" b="1" dirty="0">
                <a:solidFill>
                  <a:schemeClr val="tx1"/>
                </a:solidFill>
              </a:rPr>
              <a:t>/23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8A2F192-6888-038A-1E4D-51ECD02861FB}"/>
              </a:ext>
            </a:extLst>
          </p:cNvPr>
          <p:cNvCxnSpPr>
            <a:cxnSpLocks/>
          </p:cNvCxnSpPr>
          <p:nvPr/>
        </p:nvCxnSpPr>
        <p:spPr>
          <a:xfrm>
            <a:off x="5917304" y="4203867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58970E1-D803-CF3A-ABF4-F742F7288F3B}"/>
              </a:ext>
            </a:extLst>
          </p:cNvPr>
          <p:cNvSpPr txBox="1"/>
          <p:nvPr/>
        </p:nvSpPr>
        <p:spPr>
          <a:xfrm>
            <a:off x="5403173" y="4407319"/>
            <a:ext cx="114386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Divulgação da minuta de TCA, anexos e parecer (jurídico e econômico)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9BBD4DB-D2F7-1DF4-036E-F6C16BD06120}"/>
              </a:ext>
            </a:extLst>
          </p:cNvPr>
          <p:cNvSpPr txBox="1"/>
          <p:nvPr/>
        </p:nvSpPr>
        <p:spPr>
          <a:xfrm>
            <a:off x="6693008" y="3827796"/>
            <a:ext cx="792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Nov</a:t>
            </a:r>
            <a:r>
              <a:rPr lang="pt-BR" sz="1400" b="1" dirty="0">
                <a:solidFill>
                  <a:schemeClr val="tx1"/>
                </a:solidFill>
              </a:rPr>
              <a:t>/23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FA16BD7-FF69-92DF-4575-B9DDBD393A0D}"/>
              </a:ext>
            </a:extLst>
          </p:cNvPr>
          <p:cNvCxnSpPr>
            <a:cxnSpLocks/>
          </p:cNvCxnSpPr>
          <p:nvPr/>
        </p:nvCxnSpPr>
        <p:spPr>
          <a:xfrm>
            <a:off x="7131245" y="4203867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5FC72A2-8B9B-8C12-DB42-E4F1F07832BC}"/>
              </a:ext>
            </a:extLst>
          </p:cNvPr>
          <p:cNvSpPr txBox="1"/>
          <p:nvPr/>
        </p:nvSpPr>
        <p:spPr>
          <a:xfrm>
            <a:off x="6522532" y="4402062"/>
            <a:ext cx="12866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Reunião para apresentação da minuta de TCA ao mercado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C88EFB8-45DD-2C9E-B226-8CBEA51518FF}"/>
              </a:ext>
            </a:extLst>
          </p:cNvPr>
          <p:cNvSpPr txBox="1"/>
          <p:nvPr/>
        </p:nvSpPr>
        <p:spPr>
          <a:xfrm>
            <a:off x="8010403" y="4396806"/>
            <a:ext cx="146466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Data final para envio de </a:t>
            </a:r>
            <a:r>
              <a:rPr lang="pt-BR" sz="1300" b="1" dirty="0"/>
              <a:t>contribuições</a:t>
            </a:r>
            <a:r>
              <a:rPr lang="pt-BR" sz="1300" dirty="0"/>
              <a:t> escritas por eventuais interessados (¹)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6429D35-0BC4-B037-0BC2-8E4662966561}"/>
              </a:ext>
            </a:extLst>
          </p:cNvPr>
          <p:cNvCxnSpPr>
            <a:cxnSpLocks/>
          </p:cNvCxnSpPr>
          <p:nvPr/>
        </p:nvCxnSpPr>
        <p:spPr>
          <a:xfrm>
            <a:off x="8807645" y="4188103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1BA46C3-A052-A043-C341-0AF64680985D}"/>
              </a:ext>
            </a:extLst>
          </p:cNvPr>
          <p:cNvSpPr txBox="1"/>
          <p:nvPr/>
        </p:nvSpPr>
        <p:spPr>
          <a:xfrm>
            <a:off x="8411446" y="3833052"/>
            <a:ext cx="792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Fev</a:t>
            </a:r>
            <a:r>
              <a:rPr lang="pt-BR" sz="1400" b="1" dirty="0">
                <a:solidFill>
                  <a:schemeClr val="tx1"/>
                </a:solidFill>
              </a:rPr>
              <a:t>/24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57F8394-FCA8-BB00-C0C1-51B30DE2F1FA}"/>
              </a:ext>
            </a:extLst>
          </p:cNvPr>
          <p:cNvSpPr txBox="1"/>
          <p:nvPr/>
        </p:nvSpPr>
        <p:spPr>
          <a:xfrm>
            <a:off x="9825084" y="3827797"/>
            <a:ext cx="792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Mar</a:t>
            </a:r>
            <a:r>
              <a:rPr lang="pt-BR" sz="1400" b="1" dirty="0">
                <a:solidFill>
                  <a:schemeClr val="tx1"/>
                </a:solidFill>
              </a:rPr>
              <a:t>/24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E3F046E-B2F7-763A-090C-F139D0157246}"/>
              </a:ext>
            </a:extLst>
          </p:cNvPr>
          <p:cNvCxnSpPr>
            <a:cxnSpLocks/>
          </p:cNvCxnSpPr>
          <p:nvPr/>
        </p:nvCxnSpPr>
        <p:spPr>
          <a:xfrm>
            <a:off x="10221282" y="4193361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5A2BB19-161F-C44A-FEC5-B8C949C6C61E}"/>
              </a:ext>
            </a:extLst>
          </p:cNvPr>
          <p:cNvSpPr txBox="1"/>
          <p:nvPr/>
        </p:nvSpPr>
        <p:spPr>
          <a:xfrm>
            <a:off x="9508124" y="4380276"/>
            <a:ext cx="146466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Análise das contribuições recebidas por CCAIG/GRU e revisão da documentação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111957E-602F-A0C5-622D-8A3D8885FE6E}"/>
              </a:ext>
            </a:extLst>
          </p:cNvPr>
          <p:cNvSpPr txBox="1"/>
          <p:nvPr/>
        </p:nvSpPr>
        <p:spPr>
          <a:xfrm>
            <a:off x="11217701" y="3833053"/>
            <a:ext cx="792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Abr</a:t>
            </a:r>
            <a:r>
              <a:rPr lang="pt-BR" sz="1400" b="1" dirty="0">
                <a:solidFill>
                  <a:schemeClr val="tx1"/>
                </a:solidFill>
              </a:rPr>
              <a:t>/24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4BCAC16-CDD4-05FA-5027-48FEA0DEF07F}"/>
              </a:ext>
            </a:extLst>
          </p:cNvPr>
          <p:cNvCxnSpPr>
            <a:cxnSpLocks/>
          </p:cNvCxnSpPr>
          <p:nvPr/>
        </p:nvCxnSpPr>
        <p:spPr>
          <a:xfrm>
            <a:off x="11634926" y="4219638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AF05ED9-9C99-16E6-0299-D194C2CBC40A}"/>
              </a:ext>
            </a:extLst>
          </p:cNvPr>
          <p:cNvSpPr txBox="1"/>
          <p:nvPr/>
        </p:nvSpPr>
        <p:spPr>
          <a:xfrm>
            <a:off x="10973658" y="4385531"/>
            <a:ext cx="12866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Publicação do TCA para acesso ao PAA de GRU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9D453D7-03EC-1D67-A790-7485E89F6F36}"/>
              </a:ext>
            </a:extLst>
          </p:cNvPr>
          <p:cNvSpPr txBox="1"/>
          <p:nvPr/>
        </p:nvSpPr>
        <p:spPr>
          <a:xfrm>
            <a:off x="3301371" y="3872064"/>
            <a:ext cx="2035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Jul-Out/23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795D3B1C-8423-2A49-29B5-6257940F40FC}"/>
              </a:ext>
            </a:extLst>
          </p:cNvPr>
          <p:cNvCxnSpPr>
            <a:cxnSpLocks/>
          </p:cNvCxnSpPr>
          <p:nvPr/>
        </p:nvCxnSpPr>
        <p:spPr>
          <a:xfrm>
            <a:off x="4261926" y="4209126"/>
            <a:ext cx="0" cy="155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C0B1AF6-876D-D775-C58B-E392A69100CE}"/>
              </a:ext>
            </a:extLst>
          </p:cNvPr>
          <p:cNvSpPr txBox="1"/>
          <p:nvPr/>
        </p:nvSpPr>
        <p:spPr>
          <a:xfrm>
            <a:off x="3237188" y="4380309"/>
            <a:ext cx="219982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- Contratação de consultorias independentes;</a:t>
            </a:r>
          </a:p>
          <a:p>
            <a:pPr algn="ctr"/>
            <a:r>
              <a:rPr lang="pt-BR" sz="1300" dirty="0"/>
              <a:t>- Elaboração da proposta de TCA;</a:t>
            </a:r>
          </a:p>
          <a:p>
            <a:pPr algn="ctr"/>
            <a:r>
              <a:rPr lang="pt-BR" sz="1300" dirty="0"/>
              <a:t>- Reuniões com ANAC (25/07; 15/09; 23/10; 30/10) para tratar sobre o TCA.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1ED831B-74DB-FEE1-4C79-0985CFD96360}"/>
              </a:ext>
            </a:extLst>
          </p:cNvPr>
          <p:cNvSpPr txBox="1"/>
          <p:nvPr/>
        </p:nvSpPr>
        <p:spPr>
          <a:xfrm>
            <a:off x="2505205" y="6318778"/>
            <a:ext cx="9697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(¹) Eventuais contribuições devem ser enviadas por </a:t>
            </a:r>
            <a:r>
              <a:rPr lang="pt-BR" dirty="0" err="1"/>
              <a:t>email</a:t>
            </a:r>
            <a:r>
              <a:rPr lang="pt-BR" dirty="0"/>
              <a:t> para: </a:t>
            </a:r>
            <a:r>
              <a:rPr lang="pt-BR" dirty="0">
                <a:hlinkClick r:id="rId3"/>
              </a:rPr>
              <a:t>tca_gru@gru.com.br</a:t>
            </a:r>
            <a:r>
              <a:rPr lang="pt-BR" dirty="0"/>
              <a:t>; e </a:t>
            </a:r>
            <a:r>
              <a:rPr lang="pt-BR" dirty="0">
                <a:hlinkClick r:id="rId4"/>
              </a:rPr>
              <a:t>tca_ccaig@raizen.com</a:t>
            </a:r>
            <a:r>
              <a:rPr lang="pt-BR" dirty="0"/>
              <a:t> em conformidade com a Ficha de Contribuições disponibilizada em: </a:t>
            </a:r>
            <a:r>
              <a:rPr lang="pt-BR" dirty="0">
                <a:hlinkClick r:id="rId5"/>
              </a:rPr>
              <a:t>https://www.gru.com.br/pt/</a:t>
            </a:r>
            <a:r>
              <a:rPr lang="pt-BR" dirty="0" err="1">
                <a:hlinkClick r:id="rId5"/>
              </a:rPr>
              <a:t>poolguarulhos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49083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2F3B3-50CF-682B-E461-8D5E726D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08" y="-20083"/>
            <a:ext cx="10110952" cy="6868177"/>
          </a:xfrm>
          <a:prstGeom prst="rect">
            <a:avLst/>
          </a:prstGeom>
        </p:spPr>
      </p:pic>
      <p:sp>
        <p:nvSpPr>
          <p:cNvPr id="6" name="Google Shape;638;p52">
            <a:extLst>
              <a:ext uri="{FF2B5EF4-FFF2-40B4-BE49-F238E27FC236}">
                <a16:creationId xmlns:a16="http://schemas.microsoft.com/office/drawing/2014/main" id="{13BBEAF2-E109-0480-A83A-7A742CBCE668}"/>
              </a:ext>
            </a:extLst>
          </p:cNvPr>
          <p:cNvSpPr/>
          <p:nvPr/>
        </p:nvSpPr>
        <p:spPr>
          <a:xfrm>
            <a:off x="9690538" y="0"/>
            <a:ext cx="249405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A6CACBA0-C2CA-00F5-72A6-A10C2B754D06}"/>
              </a:ext>
            </a:extLst>
          </p:cNvPr>
          <p:cNvSpPr/>
          <p:nvPr/>
        </p:nvSpPr>
        <p:spPr>
          <a:xfrm>
            <a:off x="9685950" y="5662067"/>
            <a:ext cx="2494054" cy="6168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71;p55">
            <a:extLst>
              <a:ext uri="{FF2B5EF4-FFF2-40B4-BE49-F238E27FC236}">
                <a16:creationId xmlns:a16="http://schemas.microsoft.com/office/drawing/2014/main" id="{A989FF94-C85A-8B72-4E92-04356A777AC8}"/>
              </a:ext>
            </a:extLst>
          </p:cNvPr>
          <p:cNvSpPr/>
          <p:nvPr/>
        </p:nvSpPr>
        <p:spPr>
          <a:xfrm>
            <a:off x="9685950" y="6277511"/>
            <a:ext cx="2498642" cy="609951"/>
          </a:xfrm>
          <a:prstGeom prst="rect">
            <a:avLst/>
          </a:prstGeom>
          <a:solidFill>
            <a:srgbClr val="00C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0;p54">
            <a:extLst>
              <a:ext uri="{FF2B5EF4-FFF2-40B4-BE49-F238E27FC236}">
                <a16:creationId xmlns:a16="http://schemas.microsoft.com/office/drawing/2014/main" id="{57CE5621-EA44-50FF-8ADF-620150C4B075}"/>
              </a:ext>
            </a:extLst>
          </p:cNvPr>
          <p:cNvSpPr/>
          <p:nvPr/>
        </p:nvSpPr>
        <p:spPr>
          <a:xfrm>
            <a:off x="9685950" y="5047547"/>
            <a:ext cx="2494054" cy="614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613410"/>
            <a:ext cx="94539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46D23E-E216-9C65-5971-C10422A17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02241"/>
              </p:ext>
            </p:extLst>
          </p:nvPr>
        </p:nvGraphicFramePr>
        <p:xfrm>
          <a:off x="231970" y="1192953"/>
          <a:ext cx="7813032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032">
                  <a:extLst>
                    <a:ext uri="{9D8B030D-6E8A-4147-A177-3AD203B41FA5}">
                      <a16:colId xmlns:a16="http://schemas.microsoft.com/office/drawing/2014/main" val="3002657404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r>
                        <a:rPr lang="pt-BR" sz="2800" b="1" i="0" u="none" strike="noStrike" cap="small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Agenda</a:t>
                      </a: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Abertura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orientações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gerais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sobre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dinâmica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reunião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lang="en-US" sz="160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processo</a:t>
                      </a:r>
                      <a:r>
                        <a:rPr lang="en-US" sz="160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consulta</a:t>
                      </a:r>
                    </a:p>
                    <a:p>
                      <a:endParaRPr lang="pt-B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minuta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Termo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Condições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Acesso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(“TCA”)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PAA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operado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pela CCAIG no Aeroporto de Guarulhos</a:t>
                      </a:r>
                    </a:p>
                    <a:p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Apresentação</a:t>
                      </a:r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i="0" u="none" strike="noStrike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meto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dologia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cálculo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da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tarifa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relativa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à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prestação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serviços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6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4. Esclarecimento de dúvidas sobre o processo de consulta</a:t>
                      </a:r>
                    </a:p>
                    <a:p>
                      <a:endParaRPr lang="pt-B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9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002060"/>
                          </a:solidFill>
                        </a:rPr>
                        <a:t>5. Encerramento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84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8197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minuta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TCA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PAA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operado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pela CCAIG no Aeroporto de Guarulhos</a:t>
            </a: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4F9D2510-EA1A-657D-AD55-77EBC2EBE67C}"/>
              </a:ext>
            </a:extLst>
          </p:cNvPr>
          <p:cNvSpPr/>
          <p:nvPr/>
        </p:nvSpPr>
        <p:spPr>
          <a:xfrm>
            <a:off x="2501219" y="557935"/>
            <a:ext cx="1741615" cy="47313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Objeto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3802486-D597-286A-5411-650D7D0CB302}"/>
              </a:ext>
            </a:extLst>
          </p:cNvPr>
          <p:cNvSpPr txBox="1"/>
          <p:nvPr/>
        </p:nvSpPr>
        <p:spPr>
          <a:xfrm>
            <a:off x="4233375" y="556214"/>
            <a:ext cx="7958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Prestação do serviço pela CCAIG de recebimento, armazenamento e </a:t>
            </a:r>
            <a:r>
              <a:rPr lang="pt-BR" sz="1200" b="1" dirty="0"/>
              <a:t>(i) </a:t>
            </a:r>
            <a:r>
              <a:rPr lang="pt-BR" sz="1200" dirty="0"/>
              <a:t>expedição de JET A de propriedade do solicitante no PAA para fins de abastecimento de aeronaves no Aeroporto de Guarulhos; ou </a:t>
            </a:r>
            <a:r>
              <a:rPr lang="pt-BR" sz="1200" b="1" dirty="0"/>
              <a:t>(</a:t>
            </a:r>
            <a:r>
              <a:rPr lang="pt-BR" sz="1200" b="1" dirty="0" err="1"/>
              <a:t>ii</a:t>
            </a:r>
            <a:r>
              <a:rPr lang="pt-BR" sz="1200" b="1" dirty="0"/>
              <a:t>) </a:t>
            </a:r>
            <a:r>
              <a:rPr lang="pt-BR" sz="1200" dirty="0"/>
              <a:t>carregamento e controle de qualidade do Produto da Solicitante para fins de transferência de JET A para outros aeroportos (“Serviços”).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A minuta de TCA também indica os serviços e instalações que não estão abrangidos na prestação de serviços (ex.: veículos, escritórios, áreas, vagas de garagem etc.).</a:t>
            </a: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A434D4F5-7032-AEB9-2EE4-7D76642A80C1}"/>
              </a:ext>
            </a:extLst>
          </p:cNvPr>
          <p:cNvSpPr/>
          <p:nvPr/>
        </p:nvSpPr>
        <p:spPr>
          <a:xfrm>
            <a:off x="2491760" y="2090828"/>
            <a:ext cx="1741615" cy="47296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Solicitante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C0776E9-DDEE-C14E-ED1C-0DCB5467FDFD}"/>
              </a:ext>
            </a:extLst>
          </p:cNvPr>
          <p:cNvSpPr txBox="1"/>
          <p:nvPr/>
        </p:nvSpPr>
        <p:spPr>
          <a:xfrm>
            <a:off x="4246178" y="2111041"/>
            <a:ext cx="79458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Qualquer pessoa jurídica que esteja devidamente habilitada e autorizada, pela regulação da ANP, a contratar os Serviços e que atenda aos requisitos estabelecidos no TCA.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/>
              <a:t>Principais requisitos a serem comprovados no momento da solicitação de acesso:</a:t>
            </a:r>
          </a:p>
          <a:p>
            <a:pPr marL="809625" indent="-536575">
              <a:buFont typeface="Wingdings" panose="05000000000000000000" pitchFamily="2" charset="2"/>
              <a:buChar char="ü"/>
            </a:pPr>
            <a:r>
              <a:rPr lang="pt-BR" sz="1200" b="1" dirty="0"/>
              <a:t>Regularidade jurídica</a:t>
            </a:r>
            <a:r>
              <a:rPr lang="pt-BR" sz="1200" dirty="0"/>
              <a:t>:</a:t>
            </a:r>
          </a:p>
          <a:p>
            <a:pPr marL="1163638" lvl="1" indent="-360363">
              <a:buFont typeface="+mj-lt"/>
              <a:buAutoNum type="alphaLcPeriod"/>
            </a:pPr>
            <a:r>
              <a:rPr lang="pt-BR" sz="1200" dirty="0"/>
              <a:t>Atos constitutivos da pessoa jurídica e documentos de representação;</a:t>
            </a:r>
          </a:p>
          <a:p>
            <a:pPr marL="1163638" lvl="1" indent="-360363">
              <a:buFont typeface="+mj-lt"/>
              <a:buAutoNum type="alphaLcPeriod"/>
            </a:pPr>
            <a:r>
              <a:rPr lang="pt-BR" sz="1200" dirty="0"/>
              <a:t>Certidões comprovando regularidade do interessado (FGTS, CNPJ, </a:t>
            </a:r>
            <a:r>
              <a:rPr lang="pt-BR" sz="1200" dirty="0" err="1"/>
              <a:t>CNDs</a:t>
            </a:r>
            <a:r>
              <a:rPr lang="pt-BR" sz="1200" dirty="0"/>
              <a:t>);</a:t>
            </a:r>
          </a:p>
          <a:p>
            <a:pPr marL="1163638" lvl="1" indent="-360363">
              <a:buFont typeface="+mj-lt"/>
              <a:buAutoNum type="alphaLcPeriod"/>
            </a:pPr>
            <a:r>
              <a:rPr lang="pt-BR" sz="1200" dirty="0"/>
              <a:t>Declaração de inexistência de condenação por infrações previstas nas Leis 8.429/92, 9.613/98, 12.846/13 e pelo FCPA e UK </a:t>
            </a:r>
            <a:r>
              <a:rPr lang="pt-BR" sz="1200" dirty="0" err="1"/>
              <a:t>Bribery</a:t>
            </a:r>
            <a:r>
              <a:rPr lang="pt-BR" sz="1200" dirty="0"/>
              <a:t> </a:t>
            </a:r>
            <a:r>
              <a:rPr lang="pt-BR" sz="1200" dirty="0" err="1"/>
              <a:t>Act</a:t>
            </a:r>
            <a:r>
              <a:rPr lang="pt-BR" sz="1200" dirty="0"/>
              <a:t>.</a:t>
            </a:r>
          </a:p>
          <a:p>
            <a:pPr marL="803275" lvl="1"/>
            <a:endParaRPr lang="pt-BR" sz="1200" dirty="0"/>
          </a:p>
          <a:p>
            <a:pPr marL="809625" indent="-536575">
              <a:buFont typeface="Wingdings" panose="05000000000000000000" pitchFamily="2" charset="2"/>
              <a:buChar char="ü"/>
            </a:pPr>
            <a:r>
              <a:rPr lang="pt-BR" sz="1200" b="1" dirty="0"/>
              <a:t>Capacidade Financeira</a:t>
            </a:r>
            <a:r>
              <a:rPr lang="pt-BR" sz="1200" dirty="0"/>
              <a:t>:</a:t>
            </a:r>
          </a:p>
          <a:p>
            <a:pPr marL="1163638" indent="-360363">
              <a:buFont typeface="+mj-lt"/>
              <a:buAutoNum type="alphaLcPeriod"/>
            </a:pPr>
            <a:r>
              <a:rPr lang="pt-BR" sz="1200" dirty="0"/>
              <a:t>Declaração de ciência quanto às condições/obrigações/valores do TCA/Contrato;</a:t>
            </a:r>
          </a:p>
          <a:p>
            <a:pPr marL="1163638" indent="-360363">
              <a:buFont typeface="+mj-lt"/>
              <a:buAutoNum type="alphaLcPeriod"/>
            </a:pPr>
            <a:r>
              <a:rPr lang="pt-BR" sz="1200" dirty="0"/>
              <a:t>Declaração de capacidade para contratação de seguros indicados no TCA (Seguro de Responsabilidade Civil Geral, Responsabilidade Civil Aeroportuária, Responsabilidade Civil de Veículos Terrestres Motorizados, Responsabilidade Civil Ambiental, Seguro de Obras);</a:t>
            </a:r>
          </a:p>
          <a:p>
            <a:pPr marL="1163638" indent="-360363">
              <a:buFont typeface="+mj-lt"/>
              <a:buAutoNum type="alphaLcPeriod"/>
            </a:pPr>
            <a:r>
              <a:rPr lang="pt-BR" sz="1200" dirty="0"/>
              <a:t>Apresentação de Balanço Patrimonial para GRU </a:t>
            </a:r>
            <a:r>
              <a:rPr lang="pt-BR" sz="1200" dirty="0" err="1"/>
              <a:t>Airport</a:t>
            </a:r>
            <a:r>
              <a:rPr lang="pt-BR" sz="1200" dirty="0"/>
              <a:t>.</a:t>
            </a:r>
          </a:p>
          <a:p>
            <a:pPr marL="809625"/>
            <a:endParaRPr lang="pt-BR" sz="1200" dirty="0"/>
          </a:p>
          <a:p>
            <a:pPr marL="809625" indent="-536575">
              <a:buFont typeface="Wingdings" panose="05000000000000000000" pitchFamily="2" charset="2"/>
              <a:buChar char="ü"/>
            </a:pPr>
            <a:r>
              <a:rPr lang="pt-BR" sz="1200" b="1" dirty="0"/>
              <a:t>Regularidade Técnica</a:t>
            </a:r>
            <a:r>
              <a:rPr lang="pt-BR" sz="1200" dirty="0"/>
              <a:t>:</a:t>
            </a:r>
          </a:p>
          <a:p>
            <a:pPr marL="1344613" indent="-342900">
              <a:buFont typeface="+mj-lt"/>
              <a:buAutoNum type="alphaLcPeriod"/>
            </a:pPr>
            <a:r>
              <a:rPr lang="pt-BR" sz="1200" dirty="0"/>
              <a:t>Certificação JIG ou equivalente (dispensada se não envolver operação </a:t>
            </a:r>
            <a:r>
              <a:rPr lang="pt-BR" sz="1200" i="1" dirty="0" err="1"/>
              <a:t>into</a:t>
            </a:r>
            <a:r>
              <a:rPr lang="pt-BR" sz="1200" i="1" dirty="0"/>
              <a:t> plane);</a:t>
            </a:r>
            <a:endParaRPr lang="pt-BR" sz="1200" dirty="0"/>
          </a:p>
          <a:p>
            <a:pPr marL="1344613" indent="-342900">
              <a:buFont typeface="+mj-lt"/>
              <a:buAutoNum type="alphaLcPeriod"/>
            </a:pPr>
            <a:r>
              <a:rPr lang="pt-BR" sz="1200" dirty="0"/>
              <a:t>Declaração de compromisso com a elaboração de PSESCA;</a:t>
            </a:r>
          </a:p>
          <a:p>
            <a:pPr marL="1344613" indent="-342900">
              <a:buFont typeface="+mj-lt"/>
              <a:buAutoNum type="alphaLcPeriod"/>
            </a:pPr>
            <a:r>
              <a:rPr lang="pt-BR" sz="1200" dirty="0"/>
              <a:t>Declaração de compromisso de atendimento às regras de SSMA, de ética e operacionais da CCAIG/GRU e garantia de eficiência operacional (giro mínimo);</a:t>
            </a:r>
          </a:p>
          <a:p>
            <a:pPr marL="1344613" indent="-342900">
              <a:buFont typeface="+mj-lt"/>
              <a:buAutoNum type="alphaLcPeriod"/>
            </a:pPr>
            <a:r>
              <a:rPr lang="pt-BR" sz="1200" dirty="0"/>
              <a:t>Comprovação de homologação pela ANP de contrato de fornecimento, caso aplicável; </a:t>
            </a:r>
          </a:p>
          <a:p>
            <a:pPr marL="1344613" indent="-342900">
              <a:buFont typeface="+mj-lt"/>
              <a:buAutoNum type="alphaLcPeriod"/>
            </a:pPr>
            <a:r>
              <a:rPr lang="pt-BR" sz="1200" dirty="0"/>
              <a:t>Apresentação de licenças e autorizações.</a:t>
            </a:r>
          </a:p>
        </p:txBody>
      </p: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F331DCE6-8310-DD50-E164-0E739B8DC0FA}"/>
              </a:ext>
            </a:extLst>
          </p:cNvPr>
          <p:cNvSpPr/>
          <p:nvPr/>
        </p:nvSpPr>
        <p:spPr>
          <a:xfrm>
            <a:off x="2498161" y="2897322"/>
            <a:ext cx="1741615" cy="47313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Requisitos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CF920D-7816-EB1E-BEBF-FFEC22E10F17}"/>
              </a:ext>
            </a:extLst>
          </p:cNvPr>
          <p:cNvSpPr txBox="1"/>
          <p:nvPr/>
        </p:nvSpPr>
        <p:spPr>
          <a:xfrm>
            <a:off x="2513740" y="51648"/>
            <a:ext cx="612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2.1. Proposta de TCA</a:t>
            </a:r>
          </a:p>
        </p:txBody>
      </p:sp>
    </p:spTree>
    <p:extLst>
      <p:ext uri="{BB962C8B-B14F-4D97-AF65-F5344CB8AC3E}">
        <p14:creationId xmlns:p14="http://schemas.microsoft.com/office/powerpoint/2010/main" val="33582748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minuta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TCA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PAA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operado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pela CCAIG no Aeroporto de Guarulhos</a:t>
            </a: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4F9D2510-EA1A-657D-AD55-77EBC2EBE67C}"/>
              </a:ext>
            </a:extLst>
          </p:cNvPr>
          <p:cNvSpPr/>
          <p:nvPr/>
        </p:nvSpPr>
        <p:spPr>
          <a:xfrm>
            <a:off x="2501219" y="105993"/>
            <a:ext cx="1741615" cy="47313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Procedimento de análise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C0776E9-DDEE-C14E-ED1C-0DCB5467FDFD}"/>
              </a:ext>
            </a:extLst>
          </p:cNvPr>
          <p:cNvSpPr txBox="1"/>
          <p:nvPr/>
        </p:nvSpPr>
        <p:spPr>
          <a:xfrm>
            <a:off x="4248014" y="5556571"/>
            <a:ext cx="794582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 Solicitação apenas </a:t>
            </a:r>
            <a:r>
              <a:rPr lang="pt-BR" sz="1300" b="1" dirty="0"/>
              <a:t>poderá ser negada</a:t>
            </a:r>
            <a:r>
              <a:rPr lang="pt-BR" sz="1300" dirty="0"/>
              <a:t>, de forma motivada, na hipótese de:</a:t>
            </a:r>
          </a:p>
          <a:p>
            <a:pPr marL="896938" indent="-625475">
              <a:buFont typeface="+mj-lt"/>
              <a:buAutoNum type="alphaLcPeriod"/>
            </a:pPr>
            <a:r>
              <a:rPr lang="pt-BR" sz="1300" dirty="0"/>
              <a:t>Não atendimento, pelo Solicitante a, pelo menos, um dos requisitos estabelecidos no TCA e/ou em seus Anexos;</a:t>
            </a:r>
          </a:p>
          <a:p>
            <a:pPr marL="896938" indent="-625475">
              <a:buFont typeface="+mj-lt"/>
              <a:buAutoNum type="alphaLcPeriod"/>
            </a:pPr>
            <a:r>
              <a:rPr lang="pt-BR" sz="1300" dirty="0"/>
              <a:t>Indisponibilidade, total ou parcial, do(s) Serviços devido a restrições operacionais do PAA, as quais serão devidamente justificadas.</a:t>
            </a:r>
          </a:p>
        </p:txBody>
      </p: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F331DCE6-8310-DD50-E164-0E739B8DC0FA}"/>
              </a:ext>
            </a:extLst>
          </p:cNvPr>
          <p:cNvSpPr/>
          <p:nvPr/>
        </p:nvSpPr>
        <p:spPr>
          <a:xfrm>
            <a:off x="2501218" y="5690588"/>
            <a:ext cx="1741615" cy="6099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Restrição de Acesso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35E064-2EA9-B98C-5E77-5C809662F1A0}"/>
              </a:ext>
            </a:extLst>
          </p:cNvPr>
          <p:cNvSpPr txBox="1"/>
          <p:nvPr/>
        </p:nvSpPr>
        <p:spPr>
          <a:xfrm>
            <a:off x="4248014" y="92459"/>
            <a:ext cx="79458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b="1" dirty="0"/>
              <a:t>Requerimento</a:t>
            </a:r>
            <a:r>
              <a:rPr lang="pt-BR" sz="1300" dirty="0"/>
              <a:t>: envio de solicitação de acesso, em conformidade com a minuta de requerimento. Deverão constar as seguintes informações:</a:t>
            </a:r>
          </a:p>
          <a:p>
            <a:pPr marL="896938" indent="-625475">
              <a:buFont typeface="+mj-lt"/>
              <a:buAutoNum type="alphaLcPeriod"/>
              <a:tabLst>
                <a:tab pos="812800" algn="l"/>
              </a:tabLst>
            </a:pPr>
            <a:r>
              <a:rPr lang="pt-BR" sz="1300" dirty="0"/>
              <a:t>Discriminação dos serviços;</a:t>
            </a:r>
          </a:p>
          <a:p>
            <a:pPr marL="896938" indent="-625475">
              <a:buFont typeface="+mj-lt"/>
              <a:buAutoNum type="alphaLcPeriod"/>
              <a:tabLst>
                <a:tab pos="812800" algn="l"/>
              </a:tabLst>
            </a:pPr>
            <a:r>
              <a:rPr lang="pt-BR" sz="1300" dirty="0"/>
              <a:t>Volume/capacidade (m³) de JET A </a:t>
            </a:r>
            <a:r>
              <a:rPr lang="pt-BR" sz="1300" dirty="0" err="1"/>
              <a:t>a</a:t>
            </a:r>
            <a:r>
              <a:rPr lang="pt-BR" sz="1300" dirty="0"/>
              <a:t> ser armazenado no PAA;</a:t>
            </a:r>
          </a:p>
          <a:p>
            <a:pPr marL="896938" indent="-625475">
              <a:buFont typeface="+mj-lt"/>
              <a:buAutoNum type="alphaLcPeriod"/>
              <a:tabLst>
                <a:tab pos="812800" algn="l"/>
              </a:tabLst>
            </a:pPr>
            <a:r>
              <a:rPr lang="pt-BR" sz="1300" dirty="0"/>
              <a:t>Prazo da contratação (mínimo de 1 ano) e área necessária (m²) para guarda de equipamentos próprios e instalação de sala, caso necessário;</a:t>
            </a:r>
          </a:p>
          <a:p>
            <a:pPr marL="896938" indent="-625475">
              <a:buFont typeface="+mj-lt"/>
              <a:buAutoNum type="alphaLcPeriod"/>
              <a:tabLst>
                <a:tab pos="812800" algn="l"/>
              </a:tabLst>
            </a:pPr>
            <a:r>
              <a:rPr lang="pt-BR" sz="1300" dirty="0"/>
              <a:t>Documentação comprovando atendimento dos requisitos.</a:t>
            </a:r>
          </a:p>
          <a:p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b="1" dirty="0"/>
              <a:t>Resposta ao requerimento</a:t>
            </a:r>
            <a:r>
              <a:rPr lang="pt-BR" sz="1300" dirty="0"/>
              <a:t>: em até 90 dias, deverá indicar:</a:t>
            </a:r>
          </a:p>
          <a:p>
            <a:pPr marL="893763" indent="-620713">
              <a:buFont typeface="+mj-lt"/>
              <a:buAutoNum type="alphaLcPeriod"/>
            </a:pPr>
            <a:r>
              <a:rPr lang="pt-BR" sz="1300" u="sng" dirty="0"/>
              <a:t>Caso a Solicitação esteja de acordo com os requisitos</a:t>
            </a:r>
            <a:r>
              <a:rPr lang="pt-BR" sz="1300" dirty="0"/>
              <a:t>: a possibilidade de prestação dos Serviços e área disponível para cessão de uso e condições operacionais (incluindo giro mínimo) e comerciais; ou </a:t>
            </a:r>
          </a:p>
          <a:p>
            <a:pPr marL="893763" indent="-620713">
              <a:buFont typeface="+mj-lt"/>
              <a:buAutoNum type="alphaLcPeriod"/>
            </a:pPr>
            <a:r>
              <a:rPr lang="pt-BR" sz="1300" u="sng" dirty="0"/>
              <a:t>Caso a Solicitação esteja incompleta ou não atenda aos requisitos</a:t>
            </a:r>
            <a:r>
              <a:rPr lang="pt-BR" sz="1300" dirty="0"/>
              <a:t>: a necessidade de correção/complementação de documentos para que a Solicitação possa ser reanalisada. Se a Solicitante demorar mais de 90 (noventa) dias para retornar, toda a documentação necessária para avaliação do pedido deverá ser reenviada. Após o recebimento da documentação, em qualquer hipótese, os Operadores disporão de prazo de 90 (noventa) dias para avaliá-la. </a:t>
            </a:r>
          </a:p>
          <a:p>
            <a:pPr marL="271463"/>
            <a:endParaRPr lang="pt-BR" sz="1300" dirty="0"/>
          </a:p>
          <a:p>
            <a:pPr marL="271463"/>
            <a:r>
              <a:rPr lang="pt-BR" sz="1300" dirty="0"/>
              <a:t>Caso seja necessária a realização de </a:t>
            </a:r>
            <a:r>
              <a:rPr lang="pt-BR" sz="1300" b="1" dirty="0"/>
              <a:t>ajustes operacionais </a:t>
            </a:r>
            <a:r>
              <a:rPr lang="pt-BR" sz="1300" dirty="0"/>
              <a:t>ou </a:t>
            </a:r>
            <a:r>
              <a:rPr lang="pt-BR" sz="1300" b="1" dirty="0"/>
              <a:t>novos investimentos </a:t>
            </a:r>
            <a:r>
              <a:rPr lang="pt-BR" sz="1300" dirty="0"/>
              <a:t>no PAA para viabilizar o atendimento da Solicitação, tal circunstância deverá ser informada ao Solicitante, bem como o tempo estimado para viabilizar o início da prestação dos Serviços e custos envolvidos em sua adequação, os quais deverão ser arcados pelo Solicitante.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b="1" dirty="0"/>
              <a:t>Confirmação de interesse pelo Solicitante</a:t>
            </a:r>
            <a:r>
              <a:rPr lang="pt-BR" sz="1300" dirty="0"/>
              <a:t>: em até 30 dias após o retorno, deverá ser confirmado o interesse em seguir com a formalização do contrato.  </a:t>
            </a:r>
          </a:p>
        </p:txBody>
      </p:sp>
    </p:spTree>
    <p:extLst>
      <p:ext uri="{BB962C8B-B14F-4D97-AF65-F5344CB8AC3E}">
        <p14:creationId xmlns:p14="http://schemas.microsoft.com/office/powerpoint/2010/main" val="4312208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FBAA1D4-350D-8540-73A9-9C62D20BCDBC}"/>
              </a:ext>
            </a:extLst>
          </p:cNvPr>
          <p:cNvGrpSpPr/>
          <p:nvPr/>
        </p:nvGrpSpPr>
        <p:grpSpPr>
          <a:xfrm>
            <a:off x="0" y="-29462"/>
            <a:ext cx="2509152" cy="6887462"/>
            <a:chOff x="9675440" y="0"/>
            <a:chExt cx="2509152" cy="6887462"/>
          </a:xfrm>
        </p:grpSpPr>
        <p:sp>
          <p:nvSpPr>
            <p:cNvPr id="6" name="Google Shape;638;p52">
              <a:extLst>
                <a:ext uri="{FF2B5EF4-FFF2-40B4-BE49-F238E27FC236}">
                  <a16:creationId xmlns:a16="http://schemas.microsoft.com/office/drawing/2014/main" id="{13BBEAF2-E109-0480-A83A-7A742CBCE668}"/>
                </a:ext>
              </a:extLst>
            </p:cNvPr>
            <p:cNvSpPr/>
            <p:nvPr/>
          </p:nvSpPr>
          <p:spPr>
            <a:xfrm>
              <a:off x="9690538" y="0"/>
              <a:ext cx="2494054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2;p44">
              <a:extLst>
                <a:ext uri="{FF2B5EF4-FFF2-40B4-BE49-F238E27FC236}">
                  <a16:creationId xmlns:a16="http://schemas.microsoft.com/office/drawing/2014/main" id="{A6CACBA0-C2CA-00F5-72A6-A10C2B754D06}"/>
                </a:ext>
              </a:extLst>
            </p:cNvPr>
            <p:cNvSpPr/>
            <p:nvPr/>
          </p:nvSpPr>
          <p:spPr>
            <a:xfrm>
              <a:off x="9675440" y="5662067"/>
              <a:ext cx="2494054" cy="6168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71;p55">
              <a:extLst>
                <a:ext uri="{FF2B5EF4-FFF2-40B4-BE49-F238E27FC236}">
                  <a16:creationId xmlns:a16="http://schemas.microsoft.com/office/drawing/2014/main" id="{A989FF94-C85A-8B72-4E92-04356A777AC8}"/>
                </a:ext>
              </a:extLst>
            </p:cNvPr>
            <p:cNvSpPr/>
            <p:nvPr/>
          </p:nvSpPr>
          <p:spPr>
            <a:xfrm>
              <a:off x="9685950" y="6277511"/>
              <a:ext cx="2498642" cy="609951"/>
            </a:xfrm>
            <a:prstGeom prst="rect">
              <a:avLst/>
            </a:prstGeom>
            <a:solidFill>
              <a:srgbClr val="00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60;p54">
              <a:extLst>
                <a:ext uri="{FF2B5EF4-FFF2-40B4-BE49-F238E27FC236}">
                  <a16:creationId xmlns:a16="http://schemas.microsoft.com/office/drawing/2014/main" id="{57CE5621-EA44-50FF-8ADF-620150C4B075}"/>
                </a:ext>
              </a:extLst>
            </p:cNvPr>
            <p:cNvSpPr/>
            <p:nvPr/>
          </p:nvSpPr>
          <p:spPr>
            <a:xfrm>
              <a:off x="9685950" y="5047547"/>
              <a:ext cx="2494054" cy="61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91;p60">
            <a:extLst>
              <a:ext uri="{FF2B5EF4-FFF2-40B4-BE49-F238E27FC236}">
                <a16:creationId xmlns:a16="http://schemas.microsoft.com/office/drawing/2014/main" id="{7B503990-EB31-ECF5-39EC-E2AEF1789628}"/>
              </a:ext>
            </a:extLst>
          </p:cNvPr>
          <p:cNvSpPr txBox="1"/>
          <p:nvPr/>
        </p:nvSpPr>
        <p:spPr>
          <a:xfrm>
            <a:off x="231970" y="579128"/>
            <a:ext cx="2262084" cy="123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600"/>
            </a:pPr>
            <a:endParaRPr lang="en-US" sz="2800" b="1" i="0" u="none" strike="noStrike" cap="small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8E26C9-8D47-B725-2086-6F5BF1C5C973}"/>
              </a:ext>
            </a:extLst>
          </p:cNvPr>
          <p:cNvSpPr txBox="1"/>
          <p:nvPr/>
        </p:nvSpPr>
        <p:spPr>
          <a:xfrm>
            <a:off x="10510" y="151247"/>
            <a:ext cx="248354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1" i="0" u="none" strike="noStrike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Apresentação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minuta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de TCA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PAA </a:t>
            </a:r>
            <a:r>
              <a:rPr lang="en-US" sz="1800" b="1" cap="small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operado</a:t>
            </a:r>
            <a:r>
              <a:rPr lang="en-US" sz="1800" b="1" cap="small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pela CCAIG no Aeroporto de Guarulhos</a:t>
            </a: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0" u="none" strike="noStrike" cap="small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4F9D2510-EA1A-657D-AD55-77EBC2EBE67C}"/>
              </a:ext>
            </a:extLst>
          </p:cNvPr>
          <p:cNvSpPr/>
          <p:nvPr/>
        </p:nvSpPr>
        <p:spPr>
          <a:xfrm>
            <a:off x="2501219" y="158545"/>
            <a:ext cx="1741615" cy="1088213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Restrição de capacidade/ ou Serviços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C0776E9-DDEE-C14E-ED1C-0DCB5467FDFD}"/>
              </a:ext>
            </a:extLst>
          </p:cNvPr>
          <p:cNvSpPr txBox="1"/>
          <p:nvPr/>
        </p:nvSpPr>
        <p:spPr>
          <a:xfrm>
            <a:off x="4231703" y="164208"/>
            <a:ext cx="79452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Poderá haver restrição da capacidade disponível para a prestação dos Serviços a novos Solicitantes a depender de mudanças regulatórias e/ou mercadológicas que, comprovadamente, afetem a capacidade operacional do PAA e, da mesma forma, restrição de área no Aeroporto;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 prestação dos serviços de carregamento e controle de qualidade dos produtos da Solicitante para fins de transferência a outros aeroportos poderá ser suspensa na hipótese de a armazenagem dos Produtos destinados à transferência a outros aeródromos colocar em risco a continuidade do abastecimento de aeronaves no Aeroporto Internacional de Guarulhos.</a:t>
            </a:r>
          </a:p>
        </p:txBody>
      </p: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F331DCE6-8310-DD50-E164-0E739B8DC0FA}"/>
              </a:ext>
            </a:extLst>
          </p:cNvPr>
          <p:cNvSpPr/>
          <p:nvPr/>
        </p:nvSpPr>
        <p:spPr>
          <a:xfrm>
            <a:off x="2490088" y="2094676"/>
            <a:ext cx="1741615" cy="60995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Prazo do TCA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BB95AB-5DEC-A437-5A5A-D73AEE0FFFE3}"/>
              </a:ext>
            </a:extLst>
          </p:cNvPr>
          <p:cNvSpPr txBox="1"/>
          <p:nvPr/>
        </p:nvSpPr>
        <p:spPr>
          <a:xfrm>
            <a:off x="4242835" y="2046745"/>
            <a:ext cx="794916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Até 10 de julho de 2032.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Caso encerrada a vigência do TCA sem que um novo termo tenha sido aprovado, sua vigência será automaticamente prorrogada até que o referido procedimento seja concluído.</a:t>
            </a: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800CB921-C5A7-D121-600C-B45019B1A966}"/>
              </a:ext>
            </a:extLst>
          </p:cNvPr>
          <p:cNvSpPr/>
          <p:nvPr/>
        </p:nvSpPr>
        <p:spPr>
          <a:xfrm>
            <a:off x="2490087" y="3837799"/>
            <a:ext cx="1741615" cy="99096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Principais obrigações da CCAIG no Contrato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EB57FE-16CC-1218-F2B0-6BAD2E147926}"/>
              </a:ext>
            </a:extLst>
          </p:cNvPr>
          <p:cNvSpPr txBox="1"/>
          <p:nvPr/>
        </p:nvSpPr>
        <p:spPr>
          <a:xfrm>
            <a:off x="4227736" y="3571687"/>
            <a:ext cx="794916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Receber, armazenar e liberar a expedição ou realizar o carregamento dos Produtos de propriedade da Contratante;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Proceder ao carregamento dos caminhões-tanque apresentados pela Contratante na ilha de transferência do PAA;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Responsabilizar-se pela adequação e segurança das operações dentro do limite de bateria das instalações do PAA;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Garantir que as atividades sejam realizadas em conformidade com a legislação aplicável, notadamente ANP, ANAC e melhores práticas da indústria;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Comunicar a Contratante, sobre eventual(</a:t>
            </a:r>
            <a:r>
              <a:rPr lang="pt-BR" sz="1300" dirty="0" err="1"/>
              <a:t>is</a:t>
            </a:r>
            <a:r>
              <a:rPr lang="pt-BR" sz="1300" dirty="0"/>
              <a:t>) necessidade(s) de redução/suspensão da prestação dos Serviços;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Manter certificação JIG ou equivalente, em especial as relacionadas à SMS (segurança, meio ambiente e saúde), e de acordo com procedimentos que visem à eficiência operacional.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Acompanhar o processo de recebimento e expedição dos Produtos realizando avaliações visuais e/ou análises físico-químicas que se fizerem necessária;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300" dirty="0"/>
              <a:t>Manter sob a sua guarda e responsabilidade exclusiva os produtos de propriedade da Contratante em seu poder, desde o recebimento até a efetiva entrega.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30B0CE-F6F1-5E9C-92A3-FBA3604EBE83}"/>
              </a:ext>
            </a:extLst>
          </p:cNvPr>
          <p:cNvSpPr txBox="1"/>
          <p:nvPr/>
        </p:nvSpPr>
        <p:spPr>
          <a:xfrm>
            <a:off x="2490087" y="3170187"/>
            <a:ext cx="612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cap="small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2.2. Proposta de Contrato de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26725563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EC8EAE6E724E4E9CE0368D6A12F912" ma:contentTypeVersion="1" ma:contentTypeDescription="Crie um novo documento." ma:contentTypeScope="" ma:versionID="a5f84787bd52d5ff4a0cd3591cb8d9e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7df3e864a1ba1b0c791d115cbe9943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F7666-C880-4EEC-B994-6A11A2CEEE7E}"/>
</file>

<file path=customXml/itemProps2.xml><?xml version="1.0" encoding="utf-8"?>
<ds:datastoreItem xmlns:ds="http://schemas.openxmlformats.org/officeDocument/2006/customXml" ds:itemID="{D3A4DB8D-C884-4B41-963B-3F57A7623E15}">
  <ds:schemaRefs>
    <ds:schemaRef ds:uri="fdcec0d1-8b5b-49a1-8a08-25d070ae1d1b"/>
    <ds:schemaRef ds:uri="66053bf4-e8aa-4ab2-b2e0-82e3f4c8ec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8DD1D3-B002-4E0B-A29E-C97D7A032A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c6b9222-ff7d-4c6e-80fc-d2dead453d3c}" enabled="1" method="Privileged" siteId="{e7c411a6-9013-4967-a5b1-3d08f9edc13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3187</Words>
  <Application>Microsoft Office PowerPoint</Application>
  <PresentationFormat>Widescreen</PresentationFormat>
  <Paragraphs>282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Tahoma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Salim Kotait</dc:creator>
  <cp:lastModifiedBy>Leticia Oliveira Lins de Alencar</cp:lastModifiedBy>
  <cp:revision>89</cp:revision>
  <dcterms:modified xsi:type="dcterms:W3CDTF">2023-11-22T13:03:38Z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6b9222-ff7d-4c6e-80fc-d2dead453d3c_Enabled">
    <vt:lpwstr>true</vt:lpwstr>
  </property>
  <property fmtid="{D5CDD505-2E9C-101B-9397-08002B2CF9AE}" pid="3" name="MSIP_Label_0c6b9222-ff7d-4c6e-80fc-d2dead453d3c_SetDate">
    <vt:lpwstr>2023-03-13T20:32:34Z</vt:lpwstr>
  </property>
  <property fmtid="{D5CDD505-2E9C-101B-9397-08002B2CF9AE}" pid="4" name="MSIP_Label_0c6b9222-ff7d-4c6e-80fc-d2dead453d3c_Method">
    <vt:lpwstr>Privileged</vt:lpwstr>
  </property>
  <property fmtid="{D5CDD505-2E9C-101B-9397-08002B2CF9AE}" pid="5" name="MSIP_Label_0c6b9222-ff7d-4c6e-80fc-d2dead453d3c_Name">
    <vt:lpwstr>Interno</vt:lpwstr>
  </property>
  <property fmtid="{D5CDD505-2E9C-101B-9397-08002B2CF9AE}" pid="6" name="MSIP_Label_0c6b9222-ff7d-4c6e-80fc-d2dead453d3c_SiteId">
    <vt:lpwstr>e7c411a6-9013-4967-a5b1-3d08f9edc13e</vt:lpwstr>
  </property>
  <property fmtid="{D5CDD505-2E9C-101B-9397-08002B2CF9AE}" pid="7" name="MSIP_Label_0c6b9222-ff7d-4c6e-80fc-d2dead453d3c_ActionId">
    <vt:lpwstr>b2268a25-4805-423d-832d-d1727c283c18</vt:lpwstr>
  </property>
  <property fmtid="{D5CDD505-2E9C-101B-9397-08002B2CF9AE}" pid="8" name="MSIP_Label_0c6b9222-ff7d-4c6e-80fc-d2dead453d3c_ContentBits">
    <vt:lpwstr>2</vt:lpwstr>
  </property>
  <property fmtid="{D5CDD505-2E9C-101B-9397-08002B2CF9AE}" pid="9" name="ContentTypeId">
    <vt:lpwstr>0x0101001DEC8EAE6E724E4E9CE0368D6A12F912</vt:lpwstr>
  </property>
</Properties>
</file>